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Inter SemiBold"/>
      <p:regular r:id="rId82"/>
      <p:bold r:id="rId83"/>
      <p:italic r:id="rId84"/>
      <p:boldItalic r:id="rId85"/>
    </p:embeddedFont>
    <p:embeddedFont>
      <p:font typeface="Inter Light"/>
      <p:regular r:id="rId86"/>
      <p:bold r:id="rId87"/>
      <p:italic r:id="rId88"/>
      <p:boldItalic r:id="rId89"/>
    </p:embeddedFont>
    <p:embeddedFont>
      <p:font typeface="Inter"/>
      <p:regular r:id="rId90"/>
      <p:bold r:id="rId91"/>
      <p:italic r:id="rId92"/>
      <p:boldItalic r:id="rId93"/>
    </p:embeddedFont>
    <p:embeddedFont>
      <p:font typeface="Lato"/>
      <p:regular r:id="rId94"/>
      <p:bold r:id="rId95"/>
      <p:italic r:id="rId96"/>
      <p:boldItalic r:id="rId97"/>
    </p:embeddedFont>
    <p:embeddedFont>
      <p:font typeface="Oswald Light"/>
      <p:regular r:id="rId98"/>
      <p:bold r:id="rId99"/>
    </p:embeddedFont>
    <p:embeddedFont>
      <p:font typeface="Inter ExtraBold"/>
      <p:bold r:id="rId100"/>
      <p:boldItalic r:id="rId101"/>
    </p:embeddedFont>
    <p:embeddedFont>
      <p:font typeface="Roboto Mono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5" Type="http://schemas.openxmlformats.org/officeDocument/2006/relationships/font" Target="fonts/RobotoMono-boldItalic.fntdata"/><Relationship Id="rId104" Type="http://schemas.openxmlformats.org/officeDocument/2006/relationships/font" Target="fonts/RobotoMono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ono-bold.fntdata"/><Relationship Id="rId102" Type="http://schemas.openxmlformats.org/officeDocument/2006/relationships/font" Target="fonts/RobotoMono-regular.fntdata"/><Relationship Id="rId101" Type="http://schemas.openxmlformats.org/officeDocument/2006/relationships/font" Target="fonts/InterExtraBold-boldItalic.fntdata"/><Relationship Id="rId100" Type="http://schemas.openxmlformats.org/officeDocument/2006/relationships/font" Target="fonts/InterExtraBold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Lato-bold.fntdata"/><Relationship Id="rId94" Type="http://schemas.openxmlformats.org/officeDocument/2006/relationships/font" Target="fonts/Lato-regular.fntdata"/><Relationship Id="rId97" Type="http://schemas.openxmlformats.org/officeDocument/2006/relationships/font" Target="fonts/Lato-boldItalic.fntdata"/><Relationship Id="rId96" Type="http://schemas.openxmlformats.org/officeDocument/2006/relationships/font" Target="fonts/Lato-italic.fntdata"/><Relationship Id="rId11" Type="http://schemas.openxmlformats.org/officeDocument/2006/relationships/slide" Target="slides/slide6.xml"/><Relationship Id="rId99" Type="http://schemas.openxmlformats.org/officeDocument/2006/relationships/font" Target="fonts/OswaldLight-bold.fntdata"/><Relationship Id="rId10" Type="http://schemas.openxmlformats.org/officeDocument/2006/relationships/slide" Target="slides/slide5.xml"/><Relationship Id="rId98" Type="http://schemas.openxmlformats.org/officeDocument/2006/relationships/font" Target="fonts/OswaldLigh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Inter-bold.fntdata"/><Relationship Id="rId90" Type="http://schemas.openxmlformats.org/officeDocument/2006/relationships/font" Target="fonts/Inter-regular.fntdata"/><Relationship Id="rId93" Type="http://schemas.openxmlformats.org/officeDocument/2006/relationships/font" Target="fonts/Inter-boldItalic.fntdata"/><Relationship Id="rId92" Type="http://schemas.openxmlformats.org/officeDocument/2006/relationships/font" Target="fonts/Int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InterSemiBold-italic.fntdata"/><Relationship Id="rId83" Type="http://schemas.openxmlformats.org/officeDocument/2006/relationships/font" Target="fonts/InterSemiBold-bold.fntdata"/><Relationship Id="rId86" Type="http://schemas.openxmlformats.org/officeDocument/2006/relationships/font" Target="fonts/InterLight-regular.fntdata"/><Relationship Id="rId85" Type="http://schemas.openxmlformats.org/officeDocument/2006/relationships/font" Target="fonts/InterSemiBold-boldItalic.fntdata"/><Relationship Id="rId88" Type="http://schemas.openxmlformats.org/officeDocument/2006/relationships/font" Target="fonts/InterLight-italic.fntdata"/><Relationship Id="rId87" Type="http://schemas.openxmlformats.org/officeDocument/2006/relationships/font" Target="fonts/InterLight-bold.fntdata"/><Relationship Id="rId89" Type="http://schemas.openxmlformats.org/officeDocument/2006/relationships/font" Target="fonts/InterLight-boldItalic.fntdata"/><Relationship Id="rId80" Type="http://schemas.openxmlformats.org/officeDocument/2006/relationships/slide" Target="slides/slide75.xml"/><Relationship Id="rId82" Type="http://schemas.openxmlformats.org/officeDocument/2006/relationships/font" Target="fonts/InterSemiBold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606ed08a8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8606ed08a8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8606ed08a8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8606ed08a8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606ed08a8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606ed08a8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8606ed08a8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8606ed08a8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8606ed08a8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8606ed08a8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ca8c6eb1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8ca8c6eb1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8606ed08a8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8606ed08a8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606ed08a8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8606ed08a8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8606ed08a8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8606ed08a8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8606ed08a8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8606ed08a8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8606ed08a8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8606ed08a8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8606ed08a8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8606ed08a8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606ed08a8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8606ed08a8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8606ed08a8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8606ed08a8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8606ed08a8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8606ed08a8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8606ed08a8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8606ed08a8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94c512127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94c512127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8606ed08a8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8606ed08a8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8606ed08a8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8606ed08a8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8606ed08a8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8606ed08a8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8606ed08a8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8606ed08a8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8606ed08a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8606ed08a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606ed08a8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606ed08a8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8606ed08a8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8606ed08a8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8606ed08a8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8606ed08a8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8606ed08a8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8606ed08a8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8606ed08a8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8606ed08a8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8606ed08a8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8606ed08a8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94c512127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94c512127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8ca8c6eb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8ca8c6eb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8ca8c6eb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8ca8c6eb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8ca8c6eb1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8ca8c6eb1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8ca8c6eb1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8ca8c6eb1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606ed08a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606ed08a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8ca8c6eb1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8ca8c6eb1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8ca8c6eb1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8ca8c6eb1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8ca8c6eb1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8ca8c6eb1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8ca8c6eb1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8ca8c6eb1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8ca8c6eb1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8ca8c6eb1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8ca8c6eb1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8ca8c6eb1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8ca8c6eb1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8ca8c6eb1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8ca8c6eb1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8ca8c6eb1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8ca8c6eb1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8ca8c6eb1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8ca8c6eb1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8ca8c6eb1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8606ed08a8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8606ed08a8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8ca8c6eb1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8ca8c6eb1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8ca8c6eb1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8ca8c6eb1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8ca8c6eb1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8ca8c6eb1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8ca8c6eb1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8ca8c6eb1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8ca8c6eb1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8ca8c6eb1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8ca8c6eb1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8ca8c6eb1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8ca8c6eb13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8ca8c6eb13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94c51212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94c51212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8ca8c6eb13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8ca8c6eb13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8ca8c6eb1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8ca8c6eb1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606ed08a8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8606ed08a8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8ca8c6eb13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8ca8c6eb1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8ca8c6eb13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8ca8c6eb13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8ca8c6eb13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8ca8c6eb13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8ca8c6eb13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8ca8c6eb13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8ca8c6eb13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8ca8c6eb13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8ca8c6eb13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8ca8c6eb13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8ca8c6eb13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8ca8c6eb13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8ca8c6eb13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8ca8c6eb1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8ca8c6eb13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8ca8c6eb13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8ca8c6eb1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8ca8c6eb1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8606ed08a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8606ed08a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8ca8c6eb13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8ca8c6eb13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8ca8c6eb13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8ca8c6eb13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8ca8c6eb13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8ca8c6eb13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8ca8c6eb13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8ca8c6eb13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8ca8c6eb13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8ca8c6eb13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8606ed08a8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8606ed08a8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8606ed08a8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8606ed08a8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8606ed08a8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8606ed08a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606ed08a8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8606ed08a8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1" name="Google Shape;81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84" name="Google Shape;84;p11"/>
          <p:cNvCxnSpPr>
            <a:endCxn id="85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" name="Google Shape;90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95" name="Google Shape;95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04" name="Google Shape;104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05" name="Google Shape;105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09" name="Google Shape;109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10" name="Google Shape;110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1" name="Google Shape;121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2" name="Google Shape;122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4" name="Google Shape;124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6" name="Google Shape;126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28" name="Google Shape;128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30" name="Google Shape;130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32" name="Google Shape;132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33" name="Google Shape;133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" name="Google Shape;136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38" name="Google Shape;138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42" name="Google Shape;14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45" name="Google Shape;14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46" name="Google Shape;14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47" name="Google Shape;14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48" name="Google Shape;14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49" name="Google Shape;14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50" name="Google Shape;15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3" name="Google Shape;15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5" name="Google Shape;15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7" name="Google Shape;15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9" name="Google Shape;15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63" name="Google Shape;163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64" name="Google Shape;164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65" name="Google Shape;165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6" name="Google Shape;166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7" name="Google Shape;167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" name="Google Shape;168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69" name="Google Shape;169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70" name="Google Shape;170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71" name="Google Shape;171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2" name="Google Shape;172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73" name="Google Shape;173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74" name="Google Shape;174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75" name="Google Shape;175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6" name="Google Shape;176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7" name="Google Shape;177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8" name="Google Shape;17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1" name="Google Shape;21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4" name="Google Shape;24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6" name="Google Shape;26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4" name="Google Shape;224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5" name="Google Shape;225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7" name="Google Shape;227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8" name="Google Shape;228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2" name="Google Shape;232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" name="Google Shape;238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9" name="Google Shape;239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" name="Google Shape;240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5" name="Google Shape;245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6" name="Google Shape;246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7" name="Google Shape;247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8" name="Google Shape;248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9" name="Google Shape;249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4" name="Google Shape;254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6" name="Google Shape;256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7" name="Google Shape;257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7" name="Google Shape;267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2" name="Google Shape;272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3" name="Google Shape;273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" name="Google Shape;276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84" name="Google Shape;284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8" name="Google Shape;298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" name="Google Shape;4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9" name="Google Shape;49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4" name="Google Shape;54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59" name="Google Shape;59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60" name="Google Shape;60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61" name="Google Shape;61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62" name="Google Shape;62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71" name="Google Shape;71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gif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5.gif"/><Relationship Id="rId5" Type="http://schemas.openxmlformats.org/officeDocument/2006/relationships/image" Target="../media/image31.gif"/><Relationship Id="rId6" Type="http://schemas.openxmlformats.org/officeDocument/2006/relationships/image" Target="../media/image21.png"/><Relationship Id="rId7" Type="http://schemas.openxmlformats.org/officeDocument/2006/relationships/image" Target="../media/image2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71.png"/><Relationship Id="rId5" Type="http://schemas.openxmlformats.org/officeDocument/2006/relationships/image" Target="../media/image45.gif"/><Relationship Id="rId6" Type="http://schemas.openxmlformats.org/officeDocument/2006/relationships/image" Target="../media/image17.gif"/><Relationship Id="rId7" Type="http://schemas.openxmlformats.org/officeDocument/2006/relationships/image" Target="../media/image37.png"/><Relationship Id="rId8" Type="http://schemas.openxmlformats.org/officeDocument/2006/relationships/image" Target="../media/image1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22" Type="http://schemas.openxmlformats.org/officeDocument/2006/relationships/image" Target="../media/image83.png"/><Relationship Id="rId21" Type="http://schemas.openxmlformats.org/officeDocument/2006/relationships/image" Target="../media/image75.png"/><Relationship Id="rId23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63.png"/><Relationship Id="rId8" Type="http://schemas.openxmlformats.org/officeDocument/2006/relationships/image" Target="../media/image50.png"/><Relationship Id="rId11" Type="http://schemas.openxmlformats.org/officeDocument/2006/relationships/image" Target="../media/image17.gif"/><Relationship Id="rId10" Type="http://schemas.openxmlformats.org/officeDocument/2006/relationships/image" Target="../media/image56.png"/><Relationship Id="rId13" Type="http://schemas.openxmlformats.org/officeDocument/2006/relationships/image" Target="../media/image73.png"/><Relationship Id="rId12" Type="http://schemas.openxmlformats.org/officeDocument/2006/relationships/image" Target="../media/image21.png"/><Relationship Id="rId15" Type="http://schemas.openxmlformats.org/officeDocument/2006/relationships/image" Target="../media/image62.png"/><Relationship Id="rId14" Type="http://schemas.openxmlformats.org/officeDocument/2006/relationships/image" Target="../media/image37.png"/><Relationship Id="rId17" Type="http://schemas.openxmlformats.org/officeDocument/2006/relationships/image" Target="../media/image64.png"/><Relationship Id="rId16" Type="http://schemas.openxmlformats.org/officeDocument/2006/relationships/image" Target="../media/image69.png"/><Relationship Id="rId19" Type="http://schemas.openxmlformats.org/officeDocument/2006/relationships/image" Target="../media/image90.png"/><Relationship Id="rId18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gif"/><Relationship Id="rId4" Type="http://schemas.openxmlformats.org/officeDocument/2006/relationships/image" Target="../media/image83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Relationship Id="rId7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7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gif"/><Relationship Id="rId4" Type="http://schemas.openxmlformats.org/officeDocument/2006/relationships/image" Target="../media/image80.png"/><Relationship Id="rId5" Type="http://schemas.openxmlformats.org/officeDocument/2006/relationships/image" Target="../media/image86.png"/><Relationship Id="rId6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gif"/><Relationship Id="rId5" Type="http://schemas.openxmlformats.org/officeDocument/2006/relationships/image" Target="../media/image55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gif"/><Relationship Id="rId4" Type="http://schemas.openxmlformats.org/officeDocument/2006/relationships/image" Target="../media/image10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6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114.png"/><Relationship Id="rId5" Type="http://schemas.openxmlformats.org/officeDocument/2006/relationships/image" Target="../media/image109.gif"/><Relationship Id="rId6" Type="http://schemas.openxmlformats.org/officeDocument/2006/relationships/image" Target="../media/image116.gif"/><Relationship Id="rId7" Type="http://schemas.openxmlformats.org/officeDocument/2006/relationships/image" Target="../media/image102.png"/><Relationship Id="rId8" Type="http://schemas.openxmlformats.org/officeDocument/2006/relationships/image" Target="../media/image112.gif"/><Relationship Id="rId11" Type="http://schemas.openxmlformats.org/officeDocument/2006/relationships/image" Target="../media/image49.png"/><Relationship Id="rId10" Type="http://schemas.openxmlformats.org/officeDocument/2006/relationships/image" Target="../media/image54.png"/><Relationship Id="rId13" Type="http://schemas.openxmlformats.org/officeDocument/2006/relationships/image" Target="../media/image50.png"/><Relationship Id="rId12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5.png"/><Relationship Id="rId4" Type="http://schemas.openxmlformats.org/officeDocument/2006/relationships/image" Target="../media/image12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55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gif"/></Relationships>
</file>

<file path=ppt/slides/_rels/slide75.xml.rels><?xml version="1.0" encoding="UTF-8" standalone="yes"?><Relationships xmlns="http://schemas.openxmlformats.org/package/2006/relationships"><Relationship Id="rId20" Type="http://schemas.openxmlformats.org/officeDocument/2006/relationships/image" Target="../media/image90.png"/><Relationship Id="rId22" Type="http://schemas.openxmlformats.org/officeDocument/2006/relationships/image" Target="../media/image75.png"/><Relationship Id="rId21" Type="http://schemas.openxmlformats.org/officeDocument/2006/relationships/image" Target="../media/image40.png"/><Relationship Id="rId24" Type="http://schemas.openxmlformats.org/officeDocument/2006/relationships/image" Target="../media/image76.png"/><Relationship Id="rId23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2.png"/><Relationship Id="rId4" Type="http://schemas.openxmlformats.org/officeDocument/2006/relationships/image" Target="../media/image18.png"/><Relationship Id="rId9" Type="http://schemas.openxmlformats.org/officeDocument/2006/relationships/image" Target="../media/image50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63.png"/><Relationship Id="rId11" Type="http://schemas.openxmlformats.org/officeDocument/2006/relationships/image" Target="../media/image56.png"/><Relationship Id="rId10" Type="http://schemas.openxmlformats.org/officeDocument/2006/relationships/image" Target="../media/image61.png"/><Relationship Id="rId13" Type="http://schemas.openxmlformats.org/officeDocument/2006/relationships/image" Target="../media/image21.png"/><Relationship Id="rId12" Type="http://schemas.openxmlformats.org/officeDocument/2006/relationships/image" Target="../media/image17.gif"/><Relationship Id="rId15" Type="http://schemas.openxmlformats.org/officeDocument/2006/relationships/image" Target="../media/image37.png"/><Relationship Id="rId14" Type="http://schemas.openxmlformats.org/officeDocument/2006/relationships/image" Target="../media/image73.png"/><Relationship Id="rId17" Type="http://schemas.openxmlformats.org/officeDocument/2006/relationships/image" Target="../media/image69.png"/><Relationship Id="rId16" Type="http://schemas.openxmlformats.org/officeDocument/2006/relationships/image" Target="../media/image62.png"/><Relationship Id="rId19" Type="http://schemas.openxmlformats.org/officeDocument/2006/relationships/image" Target="../media/image72.png"/><Relationship Id="rId18" Type="http://schemas.openxmlformats.org/officeDocument/2006/relationships/image" Target="../media/image6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374200" y="1596225"/>
            <a:ext cx="4415700" cy="17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Cloud Computing Labs: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Docker &amp;</a:t>
            </a:r>
            <a:r>
              <a:rPr lang="en" sz="2900"/>
              <a:t> 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Serverless Framework</a:t>
            </a:r>
            <a:endParaRPr sz="2900"/>
          </a:p>
        </p:txBody>
      </p:sp>
      <p:sp>
        <p:nvSpPr>
          <p:cNvPr id="306" name="Google Shape;306;p41"/>
          <p:cNvSpPr txBox="1"/>
          <p:nvPr>
            <p:ph idx="2" type="title"/>
          </p:nvPr>
        </p:nvSpPr>
        <p:spPr>
          <a:xfrm>
            <a:off x="420875" y="3318694"/>
            <a:ext cx="4036500" cy="13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Soumik Dutta (23M0826)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Kameswari Chebrolu</a:t>
            </a:r>
            <a:endParaRPr/>
          </a:p>
        </p:txBody>
      </p:sp>
      <p:pic>
        <p:nvPicPr>
          <p:cNvPr descr="Abstract image of blue ribbons on a black background." id="307" name="Google Shape;307;p4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08" name="Google Shape;308;p41"/>
          <p:cNvSpPr/>
          <p:nvPr/>
        </p:nvSpPr>
        <p:spPr>
          <a:xfrm>
            <a:off x="5922675" y="2262000"/>
            <a:ext cx="2139600" cy="619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MTP 1  Presentation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4">
            <a:alphaModFix/>
          </a:blip>
          <a:srcRect b="80620" l="0" r="89360" t="0"/>
          <a:stretch/>
        </p:blipFill>
        <p:spPr>
          <a:xfrm>
            <a:off x="1911863" y="334175"/>
            <a:ext cx="1054524" cy="10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/>
          <p:nvPr>
            <p:ph idx="1" type="body"/>
          </p:nvPr>
        </p:nvSpPr>
        <p:spPr>
          <a:xfrm>
            <a:off x="452575" y="1605750"/>
            <a:ext cx="4119300" cy="31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A </a:t>
            </a:r>
            <a:r>
              <a:rPr b="1" lang="en" sz="1400"/>
              <a:t>containerization</a:t>
            </a:r>
            <a:r>
              <a:rPr lang="en" sz="1400"/>
              <a:t> platform</a:t>
            </a:r>
            <a:br>
              <a:rPr lang="en" sz="1400"/>
            </a:b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Packages application with all its dependencies into </a:t>
            </a:r>
            <a:r>
              <a:rPr b="1" lang="en" sz="1400"/>
              <a:t>isolated</a:t>
            </a:r>
            <a:r>
              <a:rPr lang="en" sz="1400"/>
              <a:t> </a:t>
            </a:r>
            <a:r>
              <a:rPr b="1" lang="en" sz="1400"/>
              <a:t>unit</a:t>
            </a:r>
            <a:r>
              <a:rPr lang="en" sz="1400"/>
              <a:t>.</a:t>
            </a:r>
            <a:br>
              <a:rPr lang="en" sz="1400"/>
            </a:b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Ensures application runs identically on any environment: laptop, server, cloud.</a:t>
            </a:r>
            <a:br>
              <a:rPr lang="en" sz="1400"/>
            </a:br>
            <a:br>
              <a:rPr lang="en" sz="1400"/>
            </a:br>
            <a:r>
              <a:rPr lang="en" sz="1400"/>
              <a:t>🪶 Lightweight: share host OS kernel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🚀 Portable: run anywhere</a:t>
            </a:r>
            <a:endParaRPr sz="14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♻️ Reproducible: consistent builds, runs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46" name="Google Shape;446;p50" title="Screenshot From 2025-10-14 01-17-01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9775" y="2429825"/>
            <a:ext cx="3905400" cy="2298600"/>
          </a:xfrm>
          <a:prstGeom prst="roundRect">
            <a:avLst>
              <a:gd fmla="val 16667" name="adj"/>
            </a:avLst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7" name="Google Shape;447;p50" title="Screenshot From 2025-10-14 01-17-16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4925" y="203200"/>
            <a:ext cx="4890300" cy="2083500"/>
          </a:xfrm>
          <a:prstGeom prst="roundRect">
            <a:avLst>
              <a:gd fmla="val 16667" name="adj"/>
            </a:avLst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8" name="Google Shape;448;p50"/>
          <p:cNvSpPr txBox="1"/>
          <p:nvPr>
            <p:ph type="title"/>
          </p:nvPr>
        </p:nvSpPr>
        <p:spPr>
          <a:xfrm>
            <a:off x="452575" y="449036"/>
            <a:ext cx="42636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Docker?</a:t>
            </a:r>
            <a:endParaRPr/>
          </a:p>
        </p:txBody>
      </p:sp>
      <p:sp>
        <p:nvSpPr>
          <p:cNvPr id="449" name="Google Shape;449;p5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50" title="fetchpik.com-iconscout-ayvxNEiZFh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950" y="3700150"/>
            <a:ext cx="942500" cy="9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 txBox="1"/>
          <p:nvPr>
            <p:ph idx="1" type="body"/>
          </p:nvPr>
        </p:nvSpPr>
        <p:spPr>
          <a:xfrm>
            <a:off x="420875" y="1602800"/>
            <a:ext cx="3724800" cy="26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Traditional Virtual Machines: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Each </a:t>
            </a:r>
            <a:r>
              <a:rPr b="1" lang="en" sz="1500"/>
              <a:t>VM</a:t>
            </a:r>
            <a:r>
              <a:rPr lang="en" sz="1500"/>
              <a:t> runs its own </a:t>
            </a:r>
            <a:r>
              <a:rPr b="1" lang="en" sz="1500"/>
              <a:t>guest </a:t>
            </a:r>
            <a:r>
              <a:rPr b="1" lang="en" sz="1500"/>
              <a:t>OS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Docker Containers: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Share</a:t>
            </a:r>
            <a:r>
              <a:rPr lang="en" sz="1500"/>
              <a:t> the </a:t>
            </a:r>
            <a:r>
              <a:rPr b="1" lang="en" sz="1500"/>
              <a:t>host kernel</a:t>
            </a:r>
            <a:r>
              <a:rPr lang="en" sz="1500"/>
              <a:t> for process isolation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</a:t>
            </a:r>
            <a:r>
              <a:rPr b="1" lang="en" sz="1500"/>
              <a:t>namespaces</a:t>
            </a:r>
            <a:r>
              <a:rPr lang="en" sz="1500"/>
              <a:t> and </a:t>
            </a:r>
            <a:r>
              <a:rPr b="1" lang="en" sz="1500"/>
              <a:t>cgroups</a:t>
            </a:r>
            <a:r>
              <a:rPr lang="en" sz="1500"/>
              <a:t> for lightweight separation</a:t>
            </a:r>
            <a:endParaRPr sz="1500"/>
          </a:p>
        </p:txBody>
      </p:sp>
      <p:pic>
        <p:nvPicPr>
          <p:cNvPr id="456" name="Google Shape;456;p51" title="Screenshot From 2025-10-14 01-35-26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9450" y="2571750"/>
            <a:ext cx="4740600" cy="2298600"/>
          </a:xfrm>
          <a:prstGeom prst="roundRect">
            <a:avLst>
              <a:gd fmla="val 16667" name="adj"/>
            </a:avLst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7" name="Google Shape;457;p51" title="Screenshot From 2025-10-14 01-33-38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450" y="579400"/>
            <a:ext cx="4740600" cy="1910700"/>
          </a:xfrm>
          <a:prstGeom prst="roundRect">
            <a:avLst>
              <a:gd fmla="val 16667" name="adj"/>
            </a:avLst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8" name="Google Shape;458;p51"/>
          <p:cNvSpPr txBox="1"/>
          <p:nvPr>
            <p:ph type="title"/>
          </p:nvPr>
        </p:nvSpPr>
        <p:spPr>
          <a:xfrm>
            <a:off x="452575" y="440325"/>
            <a:ext cx="42636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Docker?</a:t>
            </a:r>
            <a:endParaRPr/>
          </a:p>
        </p:txBody>
      </p:sp>
      <p:sp>
        <p:nvSpPr>
          <p:cNvPr id="459" name="Google Shape;459;p5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/>
          <p:nvPr>
            <p:ph idx="1" type="body"/>
          </p:nvPr>
        </p:nvSpPr>
        <p:spPr>
          <a:xfrm>
            <a:off x="452575" y="1616400"/>
            <a:ext cx="44229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Follows a </a:t>
            </a:r>
            <a:r>
              <a:rPr b="1" lang="en"/>
              <a:t>client-server</a:t>
            </a:r>
            <a:r>
              <a:rPr lang="en"/>
              <a:t> model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Docker Client: </a:t>
            </a:r>
            <a:r>
              <a:rPr b="1" lang="en"/>
              <a:t>CLI </a:t>
            </a:r>
            <a:r>
              <a:rPr lang="en"/>
              <a:t>or </a:t>
            </a:r>
            <a:r>
              <a:rPr b="1" lang="en"/>
              <a:t>REST API</a:t>
            </a:r>
            <a:r>
              <a:rPr lang="en"/>
              <a:t> for user commands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Docker Daemon (</a:t>
            </a:r>
            <a:r>
              <a:rPr b="1" lang="en"/>
              <a:t>dockerd</a:t>
            </a:r>
            <a:r>
              <a:rPr lang="en"/>
              <a:t>): Builds, runs, and manages containers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Docker </a:t>
            </a:r>
            <a:r>
              <a:rPr b="1" lang="en"/>
              <a:t>Images</a:t>
            </a:r>
            <a:r>
              <a:rPr lang="en"/>
              <a:t>: </a:t>
            </a:r>
            <a:r>
              <a:rPr b="1" lang="en"/>
              <a:t>Read-only </a:t>
            </a:r>
            <a:r>
              <a:rPr lang="en"/>
              <a:t>templates built from </a:t>
            </a:r>
            <a:r>
              <a:rPr b="1" lang="en"/>
              <a:t>Dockerfiles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Docker </a:t>
            </a:r>
            <a:r>
              <a:rPr b="1" lang="en"/>
              <a:t>Containers</a:t>
            </a:r>
            <a:r>
              <a:rPr lang="en"/>
              <a:t>: </a:t>
            </a:r>
            <a:r>
              <a:rPr b="1" lang="en"/>
              <a:t>Runtime</a:t>
            </a:r>
            <a:r>
              <a:rPr lang="en"/>
              <a:t> instances of images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Docker </a:t>
            </a:r>
            <a:r>
              <a:rPr b="1" lang="en"/>
              <a:t>Registry</a:t>
            </a:r>
            <a:r>
              <a:rPr lang="en"/>
              <a:t>: Central store for images (e.g., Docker Hub)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Docker Engine</a:t>
            </a:r>
            <a:r>
              <a:rPr lang="en"/>
              <a:t>: Combines client + daemon + APIs</a:t>
            </a:r>
            <a:endParaRPr/>
          </a:p>
        </p:txBody>
      </p:sp>
      <p:sp>
        <p:nvSpPr>
          <p:cNvPr id="465" name="Google Shape;465;p52"/>
          <p:cNvSpPr txBox="1"/>
          <p:nvPr>
            <p:ph type="title"/>
          </p:nvPr>
        </p:nvSpPr>
        <p:spPr>
          <a:xfrm>
            <a:off x="452575" y="433500"/>
            <a:ext cx="4263600" cy="1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 Architecture 1</a:t>
            </a:r>
            <a:endParaRPr/>
          </a:p>
        </p:txBody>
      </p:sp>
      <p:sp>
        <p:nvSpPr>
          <p:cNvPr id="466" name="Google Shape;466;p5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52" title="docker ar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375" y="925050"/>
            <a:ext cx="4123026" cy="381015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 txBox="1"/>
          <p:nvPr>
            <p:ph type="title"/>
          </p:nvPr>
        </p:nvSpPr>
        <p:spPr>
          <a:xfrm>
            <a:off x="452575" y="449025"/>
            <a:ext cx="42636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 Architecture 2</a:t>
            </a:r>
            <a:endParaRPr/>
          </a:p>
        </p:txBody>
      </p:sp>
      <p:sp>
        <p:nvSpPr>
          <p:cNvPr id="473" name="Google Shape;473;p5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53" title="Screenshot From 2025-10-14 11-59-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275" y="1581150"/>
            <a:ext cx="5362675" cy="333509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/>
          <p:nvPr/>
        </p:nvSpPr>
        <p:spPr>
          <a:xfrm>
            <a:off x="1703675" y="1581150"/>
            <a:ext cx="1986600" cy="816300"/>
          </a:xfrm>
          <a:prstGeom prst="cloudCallout">
            <a:avLst>
              <a:gd fmla="val 103973" name="adj1"/>
              <a:gd fmla="val 32179" name="adj2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1"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ockerd</a:t>
            </a:r>
            <a:r>
              <a:rPr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latin typeface="Inter"/>
                <a:ea typeface="Inter"/>
                <a:cs typeface="Inter"/>
                <a:sym typeface="Inter"/>
              </a:rPr>
              <a:t> High level container </a:t>
            </a:r>
            <a:r>
              <a:rPr lang="en" sz="1000">
                <a:latin typeface="Inter"/>
                <a:ea typeface="Inter"/>
                <a:cs typeface="Inter"/>
                <a:sym typeface="Inter"/>
              </a:rPr>
              <a:t>runtime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53"/>
          <p:cNvSpPr/>
          <p:nvPr/>
        </p:nvSpPr>
        <p:spPr>
          <a:xfrm>
            <a:off x="5957250" y="1410750"/>
            <a:ext cx="3095700" cy="986700"/>
          </a:xfrm>
          <a:prstGeom prst="cloudCallout">
            <a:avLst>
              <a:gd fmla="val -48814" name="adj1"/>
              <a:gd fmla="val 89039" name="adj2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Containerd</a:t>
            </a:r>
            <a:r>
              <a:rPr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container manager, responsible for container lifecycle and image management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53"/>
          <p:cNvSpPr/>
          <p:nvPr/>
        </p:nvSpPr>
        <p:spPr>
          <a:xfrm>
            <a:off x="594575" y="2475075"/>
            <a:ext cx="3095700" cy="986700"/>
          </a:xfrm>
          <a:prstGeom prst="cloudCallout">
            <a:avLst>
              <a:gd fmla="val 65736" name="adj1"/>
              <a:gd fmla="val 63918" name="adj2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containerd-shim</a:t>
            </a:r>
            <a:r>
              <a:rPr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abstract low-level runtime operations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53"/>
          <p:cNvSpPr/>
          <p:nvPr/>
        </p:nvSpPr>
        <p:spPr>
          <a:xfrm>
            <a:off x="380050" y="3539400"/>
            <a:ext cx="3164700" cy="986700"/>
          </a:xfrm>
          <a:prstGeom prst="cloudCallout">
            <a:avLst>
              <a:gd fmla="val 69775" name="adj1"/>
              <a:gd fmla="val 27759" name="adj2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unc</a:t>
            </a:r>
            <a:r>
              <a:rPr lang="en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command-line tool that complies with the </a:t>
            </a:r>
            <a:r>
              <a:rPr b="1" lang="en" sz="1100">
                <a:latin typeface="Inter"/>
                <a:ea typeface="Inter"/>
                <a:cs typeface="Inter"/>
                <a:sym typeface="Inter"/>
              </a:rPr>
              <a:t>OCI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 runtime specification to create and run containers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/>
          <p:nvPr>
            <p:ph type="title"/>
          </p:nvPr>
        </p:nvSpPr>
        <p:spPr>
          <a:xfrm>
            <a:off x="450850" y="453925"/>
            <a:ext cx="61275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484" name="Google Shape;484;p54"/>
          <p:cNvSpPr/>
          <p:nvPr/>
        </p:nvSpPr>
        <p:spPr>
          <a:xfrm>
            <a:off x="6986834" y="1364110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Serverless 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2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85" name="Google Shape;485;p54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54"/>
          <p:cNvSpPr/>
          <p:nvPr/>
        </p:nvSpPr>
        <p:spPr>
          <a:xfrm>
            <a:off x="420884" y="1364123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About </a:t>
            </a: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87" name="Google Shape;487;p54"/>
          <p:cNvSpPr/>
          <p:nvPr/>
        </p:nvSpPr>
        <p:spPr>
          <a:xfrm>
            <a:off x="2609522" y="1364123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54"/>
          <p:cNvSpPr/>
          <p:nvPr/>
        </p:nvSpPr>
        <p:spPr>
          <a:xfrm>
            <a:off x="4798184" y="1364110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About</a:t>
            </a: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Serverless</a:t>
            </a: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Framework</a:t>
            </a: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9" name="Google Shape;489;p54" title="docker-mark-bl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01" y="2268910"/>
            <a:ext cx="572749" cy="4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4" title="Serverless framework.png"/>
          <p:cNvPicPr preferRelativeResize="0"/>
          <p:nvPr/>
        </p:nvPicPr>
        <p:blipFill rotWithShape="1">
          <a:blip r:embed="rId4">
            <a:alphaModFix/>
          </a:blip>
          <a:srcRect b="81084" l="0" r="87037" t="0"/>
          <a:stretch/>
        </p:blipFill>
        <p:spPr>
          <a:xfrm>
            <a:off x="5376487" y="2318616"/>
            <a:ext cx="346975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4"/>
          <p:cNvSpPr/>
          <p:nvPr/>
        </p:nvSpPr>
        <p:spPr>
          <a:xfrm>
            <a:off x="20062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2" name="Google Shape;492;p54"/>
          <p:cNvSpPr/>
          <p:nvPr/>
        </p:nvSpPr>
        <p:spPr>
          <a:xfrm>
            <a:off x="419240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63810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" name="Google Shape;494;p54"/>
          <p:cNvSpPr/>
          <p:nvPr/>
        </p:nvSpPr>
        <p:spPr>
          <a:xfrm>
            <a:off x="1546725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2665225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6" name="Google Shape;496;p54"/>
          <p:cNvSpPr/>
          <p:nvPr/>
        </p:nvSpPr>
        <p:spPr>
          <a:xfrm>
            <a:off x="4341650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6469493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7966529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36557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0" name="Google Shape;500;p54"/>
          <p:cNvSpPr/>
          <p:nvPr/>
        </p:nvSpPr>
        <p:spPr>
          <a:xfrm>
            <a:off x="386764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p54"/>
          <p:cNvSpPr/>
          <p:nvPr/>
        </p:nvSpPr>
        <p:spPr>
          <a:xfrm>
            <a:off x="40794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73703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758222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4" name="Google Shape;504;p54"/>
          <p:cNvSpPr/>
          <p:nvPr/>
        </p:nvSpPr>
        <p:spPr>
          <a:xfrm>
            <a:off x="77940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5" name="Google Shape;505;p54"/>
          <p:cNvCxnSpPr>
            <a:stCxn id="487" idx="3"/>
            <a:endCxn id="494" idx="0"/>
          </p:cNvCxnSpPr>
          <p:nvPr/>
        </p:nvCxnSpPr>
        <p:spPr>
          <a:xfrm flipH="1">
            <a:off x="1955219" y="2647526"/>
            <a:ext cx="8745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54"/>
          <p:cNvCxnSpPr>
            <a:stCxn id="487" idx="4"/>
            <a:endCxn id="495" idx="0"/>
          </p:cNvCxnSpPr>
          <p:nvPr/>
        </p:nvCxnSpPr>
        <p:spPr>
          <a:xfrm flipH="1">
            <a:off x="3073922" y="2867723"/>
            <a:ext cx="287400" cy="702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54"/>
          <p:cNvCxnSpPr>
            <a:endCxn id="496" idx="0"/>
          </p:cNvCxnSpPr>
          <p:nvPr/>
        </p:nvCxnSpPr>
        <p:spPr>
          <a:xfrm>
            <a:off x="3892850" y="2647522"/>
            <a:ext cx="8574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54"/>
          <p:cNvCxnSpPr>
            <a:stCxn id="484" idx="3"/>
            <a:endCxn id="497" idx="0"/>
          </p:cNvCxnSpPr>
          <p:nvPr/>
        </p:nvCxnSpPr>
        <p:spPr>
          <a:xfrm flipH="1">
            <a:off x="6878231" y="2647513"/>
            <a:ext cx="3288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54"/>
          <p:cNvCxnSpPr>
            <a:stCxn id="484" idx="5"/>
            <a:endCxn id="498" idx="7"/>
          </p:cNvCxnSpPr>
          <p:nvPr/>
        </p:nvCxnSpPr>
        <p:spPr>
          <a:xfrm>
            <a:off x="8270237" y="2647513"/>
            <a:ext cx="393900" cy="104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0" name="Google Shape;510;p54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033" y="2268892"/>
            <a:ext cx="526500" cy="52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4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383" y="2268888"/>
            <a:ext cx="526500" cy="5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55"/>
          <p:cNvSpPr txBox="1"/>
          <p:nvPr>
            <p:ph type="title"/>
          </p:nvPr>
        </p:nvSpPr>
        <p:spPr>
          <a:xfrm>
            <a:off x="414050" y="1746600"/>
            <a:ext cx="43248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Docker Labs</a:t>
            </a:r>
            <a:endParaRPr sz="5000"/>
          </a:p>
        </p:txBody>
      </p:sp>
      <p:pic>
        <p:nvPicPr>
          <p:cNvPr id="518" name="Google Shape;518;p55" title="fetchpik.com-iconscout-3p94GkE62T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4572000" y="354300"/>
            <a:ext cx="4435200" cy="4434900"/>
          </a:xfrm>
          <a:prstGeom prst="roundRect">
            <a:avLst>
              <a:gd fmla="val 16667" name="adj"/>
            </a:avLst>
          </a:prstGeom>
        </p:spPr>
      </p:pic>
      <p:pic>
        <p:nvPicPr>
          <p:cNvPr id="519" name="Google Shape;519;p55" title="docker-mark-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939" y="2723325"/>
            <a:ext cx="1359027" cy="107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0</a:t>
            </a:r>
            <a:endParaRPr/>
          </a:p>
        </p:txBody>
      </p:sp>
      <p:sp>
        <p:nvSpPr>
          <p:cNvPr id="525" name="Google Shape;525;p56"/>
          <p:cNvSpPr txBox="1"/>
          <p:nvPr>
            <p:ph idx="2" type="title"/>
          </p:nvPr>
        </p:nvSpPr>
        <p:spPr>
          <a:xfrm>
            <a:off x="420875" y="3144800"/>
            <a:ext cx="4748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Environment Setup</a:t>
            </a:r>
            <a:endParaRPr sz="2400"/>
          </a:p>
        </p:txBody>
      </p:sp>
      <p:sp>
        <p:nvSpPr>
          <p:cNvPr id="526" name="Google Shape;526;p5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/>
          <p:nvPr>
            <p:ph idx="1" type="body"/>
          </p:nvPr>
        </p:nvSpPr>
        <p:spPr>
          <a:xfrm>
            <a:off x="452575" y="1377700"/>
            <a:ext cx="41193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</a:t>
            </a:r>
            <a:r>
              <a:rPr lang="en" sz="1300"/>
              <a:t>To e</a:t>
            </a:r>
            <a:r>
              <a:rPr lang="en" sz="1300"/>
              <a:t>stablish a </a:t>
            </a:r>
            <a:r>
              <a:rPr b="1" lang="en" sz="1300"/>
              <a:t>reproducible</a:t>
            </a:r>
            <a:r>
              <a:rPr lang="en" sz="1300"/>
              <a:t> cloud-based development environment for all Docker Labs.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Provision</a:t>
            </a:r>
            <a:r>
              <a:rPr lang="en" sz="1300"/>
              <a:t> an Ubuntu 24.04 </a:t>
            </a:r>
            <a:r>
              <a:rPr b="1" lang="en" sz="1300"/>
              <a:t>EC2</a:t>
            </a:r>
            <a:r>
              <a:rPr lang="en" sz="1300"/>
              <a:t> instance on </a:t>
            </a:r>
            <a:r>
              <a:rPr b="1" lang="en" sz="1300"/>
              <a:t>AWS</a:t>
            </a:r>
            <a:r>
              <a:rPr lang="en" sz="1300"/>
              <a:t> as the base VM.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Install and verify </a:t>
            </a:r>
            <a:r>
              <a:rPr b="1" lang="en" sz="1300"/>
              <a:t>Docker</a:t>
            </a:r>
            <a:r>
              <a:rPr lang="en" sz="1300"/>
              <a:t> Engine.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Implement </a:t>
            </a:r>
            <a:r>
              <a:rPr b="1" lang="en" sz="1300"/>
              <a:t>IAM</a:t>
            </a:r>
            <a:r>
              <a:rPr lang="en" sz="1300"/>
              <a:t> access based </a:t>
            </a:r>
            <a:r>
              <a:rPr b="1" lang="en" sz="1300"/>
              <a:t>CLI integration </a:t>
            </a:r>
            <a:r>
              <a:rPr lang="en" sz="1300"/>
              <a:t>for secure SSH connectivity.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Autograder</a:t>
            </a:r>
            <a:r>
              <a:rPr lang="en" sz="1300"/>
              <a:t> u</a:t>
            </a:r>
            <a:r>
              <a:rPr lang="en" sz="1300"/>
              <a:t>tilize this </a:t>
            </a:r>
            <a:r>
              <a:rPr b="1" lang="en" sz="1300"/>
              <a:t>secure SSH</a:t>
            </a:r>
            <a:r>
              <a:rPr lang="en" sz="1300"/>
              <a:t> mechanism to automate autograding in subsequent activities.</a:t>
            </a:r>
            <a:endParaRPr sz="1300"/>
          </a:p>
        </p:txBody>
      </p:sp>
      <p:sp>
        <p:nvSpPr>
          <p:cNvPr id="532" name="Google Shape;532;p57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533" name="Google Shape;533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57" title="0_KqsNJydFQxynyuu5.png"/>
          <p:cNvPicPr preferRelativeResize="0"/>
          <p:nvPr/>
        </p:nvPicPr>
        <p:blipFill rotWithShape="1">
          <a:blip r:embed="rId3">
            <a:alphaModFix/>
          </a:blip>
          <a:srcRect b="29042" l="0" r="0" t="0"/>
          <a:stretch/>
        </p:blipFill>
        <p:spPr>
          <a:xfrm>
            <a:off x="4853572" y="2938218"/>
            <a:ext cx="4030916" cy="190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7" title="fetchpik.com-iconscout-ayvxNEiZF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723" y="2788033"/>
            <a:ext cx="1185175" cy="11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7" title="fetchpik.com-iconscout-pwnDJQ6i7G.png"/>
          <p:cNvPicPr preferRelativeResize="0"/>
          <p:nvPr/>
        </p:nvPicPr>
        <p:blipFill rotWithShape="1">
          <a:blip r:embed="rId5">
            <a:alphaModFix/>
          </a:blip>
          <a:srcRect b="10813" l="9700" r="10395" t="12221"/>
          <a:stretch/>
        </p:blipFill>
        <p:spPr>
          <a:xfrm>
            <a:off x="7152374" y="569587"/>
            <a:ext cx="1580424" cy="15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7" title="66846eb17e5f62b61824c997_IAM_Roles_for_Service_Accounts-removebg-preview.png"/>
          <p:cNvPicPr preferRelativeResize="0"/>
          <p:nvPr/>
        </p:nvPicPr>
        <p:blipFill rotWithShape="1">
          <a:blip r:embed="rId6">
            <a:alphaModFix/>
          </a:blip>
          <a:srcRect b="0" l="37633" r="33415" t="0"/>
          <a:stretch/>
        </p:blipFill>
        <p:spPr>
          <a:xfrm>
            <a:off x="4915372" y="1975954"/>
            <a:ext cx="867591" cy="157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7" title="fetchpik.com-iconscout-3JSQDHdXLv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5372" y="1349590"/>
            <a:ext cx="739079" cy="74238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7"/>
          <p:cNvSpPr/>
          <p:nvPr/>
        </p:nvSpPr>
        <p:spPr>
          <a:xfrm>
            <a:off x="7453894" y="2156241"/>
            <a:ext cx="1105749" cy="477212"/>
          </a:xfrm>
          <a:prstGeom prst="wedgeRectCallout">
            <a:avLst>
              <a:gd fmla="val -22102" name="adj1"/>
              <a:gd fmla="val -102189" name="adj2"/>
            </a:avLst>
          </a:prstGeom>
          <a:solidFill>
            <a:schemeClr val="lt2"/>
          </a:solidFill>
          <a:ln cap="flat" cmpd="sng" w="9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6350" lIns="86350" spcFirstLastPara="1" rIns="86350" wrap="square" tIns="8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3">
                <a:latin typeface="Inter"/>
                <a:ea typeface="Inter"/>
                <a:cs typeface="Inter"/>
                <a:sym typeface="Inter"/>
              </a:rPr>
              <a:t>Autograder python script</a:t>
            </a:r>
            <a:endParaRPr sz="1133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p57"/>
          <p:cNvSpPr/>
          <p:nvPr/>
        </p:nvSpPr>
        <p:spPr>
          <a:xfrm rot="10800000">
            <a:off x="5185292" y="1046159"/>
            <a:ext cx="2120816" cy="364427"/>
          </a:xfrm>
          <a:prstGeom prst="bentUpArrow">
            <a:avLst>
              <a:gd fmla="val 15831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6350" lIns="86350" spcFirstLastPara="1" rIns="86350" wrap="square" tIns="8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22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1" name="Google Shape;541;p57"/>
          <p:cNvSpPr/>
          <p:nvPr/>
        </p:nvSpPr>
        <p:spPr>
          <a:xfrm>
            <a:off x="5712024" y="1679019"/>
            <a:ext cx="1234120" cy="477212"/>
          </a:xfrm>
          <a:prstGeom prst="wedgeRectCallout">
            <a:avLst>
              <a:gd fmla="val -70289" name="adj1"/>
              <a:gd fmla="val 58413" name="adj2"/>
            </a:avLst>
          </a:prstGeom>
          <a:solidFill>
            <a:schemeClr val="lt2"/>
          </a:solidFill>
          <a:ln cap="flat" cmpd="sng" w="9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6350" lIns="86350" spcFirstLastPara="1" rIns="86350" wrap="square" tIns="8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3">
                <a:latin typeface="Inter"/>
                <a:ea typeface="Inter"/>
                <a:cs typeface="Inter"/>
                <a:sym typeface="Inter"/>
              </a:rPr>
              <a:t>IAM secret-key.pem</a:t>
            </a:r>
            <a:endParaRPr sz="1133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 txBox="1"/>
          <p:nvPr>
            <p:ph idx="1" type="body"/>
          </p:nvPr>
        </p:nvSpPr>
        <p:spPr>
          <a:xfrm>
            <a:off x="452575" y="1680468"/>
            <a:ext cx="4119300" cy="30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Added step-by-step </a:t>
            </a:r>
            <a:r>
              <a:rPr b="1" lang="en" sz="1300"/>
              <a:t>screenshots</a:t>
            </a:r>
            <a:r>
              <a:rPr lang="en" sz="1300"/>
              <a:t> of each </a:t>
            </a:r>
            <a:r>
              <a:rPr b="1" lang="en" sz="1300"/>
              <a:t>AWS console</a:t>
            </a:r>
            <a:r>
              <a:rPr lang="en" sz="1300"/>
              <a:t> to make the setup </a:t>
            </a:r>
            <a:r>
              <a:rPr b="1" lang="en" sz="1300"/>
              <a:t>beginner-friendly</a:t>
            </a:r>
            <a:r>
              <a:rPr lang="en" sz="1300"/>
              <a:t>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Instructed students to apply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chmod 400</a:t>
            </a:r>
            <a:r>
              <a:rPr lang="en" sz="1300"/>
              <a:t> on the </a:t>
            </a:r>
            <a:r>
              <a:rPr b="1" lang="en" sz="1300"/>
              <a:t>SSH key</a:t>
            </a:r>
            <a:r>
              <a:rPr lang="en" sz="1300"/>
              <a:t> for secure, read-only access.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Provided a complete, sequential </a:t>
            </a:r>
            <a:r>
              <a:rPr b="1" lang="en" sz="1300"/>
              <a:t>Docker</a:t>
            </a:r>
            <a:r>
              <a:rPr lang="en" sz="1300"/>
              <a:t> </a:t>
            </a:r>
            <a:r>
              <a:rPr b="1" lang="en" sz="1300"/>
              <a:t>installation</a:t>
            </a:r>
            <a:r>
              <a:rPr lang="en" sz="1300"/>
              <a:t> guide for clarity and self-learning.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Developed </a:t>
            </a:r>
            <a:r>
              <a:rPr b="1" lang="en" sz="1300"/>
              <a:t>autograder</a:t>
            </a:r>
            <a:r>
              <a:rPr lang="en" sz="1300"/>
              <a:t> script to verify setup</a:t>
            </a:r>
            <a:r>
              <a:rPr b="1" lang="en" sz="1300"/>
              <a:t> correctness</a:t>
            </a:r>
            <a:r>
              <a:rPr lang="en" sz="1300"/>
              <a:t> and eliminate environment </a:t>
            </a:r>
            <a:r>
              <a:rPr b="1" lang="en" sz="1300"/>
              <a:t>inconsistencies</a:t>
            </a:r>
            <a:r>
              <a:rPr lang="en" sz="1300"/>
              <a:t> for future labs.</a:t>
            </a:r>
            <a:endParaRPr sz="1300"/>
          </a:p>
        </p:txBody>
      </p:sp>
      <p:sp>
        <p:nvSpPr>
          <p:cNvPr id="547" name="Google Shape;547;p58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Challenges</a:t>
            </a:r>
            <a:endParaRPr/>
          </a:p>
        </p:txBody>
      </p:sp>
      <p:sp>
        <p:nvSpPr>
          <p:cNvPr id="548" name="Google Shape;548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58" title="fetchpik.com-iconscout-0fAOMdr3k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975" y="567425"/>
            <a:ext cx="4123025" cy="41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9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Autograder</a:t>
            </a:r>
            <a:endParaRPr/>
          </a:p>
        </p:txBody>
      </p:sp>
      <p:sp>
        <p:nvSpPr>
          <p:cNvPr id="555" name="Google Shape;555;p5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59" title="Screenshot From 2025-10-14 13-47-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775" y="343788"/>
            <a:ext cx="4123027" cy="445591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9"/>
          <p:cNvSpPr txBox="1"/>
          <p:nvPr>
            <p:ph idx="1" type="body"/>
          </p:nvPr>
        </p:nvSpPr>
        <p:spPr>
          <a:xfrm>
            <a:off x="452575" y="1190625"/>
            <a:ext cx="41193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Python</a:t>
            </a:r>
            <a:r>
              <a:rPr lang="en" sz="1300"/>
              <a:t>-based autograder integrated with </a:t>
            </a:r>
            <a:r>
              <a:rPr b="1" lang="en" sz="1300"/>
              <a:t>cLab</a:t>
            </a:r>
            <a:r>
              <a:rPr lang="en" sz="1300"/>
              <a:t>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Modular</a:t>
            </a:r>
            <a:r>
              <a:rPr lang="en" sz="1300"/>
              <a:t>, </a:t>
            </a:r>
            <a:r>
              <a:rPr b="1" lang="en" sz="1300"/>
              <a:t>OOP</a:t>
            </a:r>
            <a:r>
              <a:rPr lang="en" sz="1300"/>
              <a:t>-based design - for easy debugging and future </a:t>
            </a:r>
            <a:r>
              <a:rPr b="1" lang="en" sz="1300"/>
              <a:t>maintenance</a:t>
            </a:r>
            <a:r>
              <a:rPr lang="en" sz="1300"/>
              <a:t>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Separate </a:t>
            </a:r>
            <a:r>
              <a:rPr b="1" lang="en" sz="1300"/>
              <a:t>modules</a:t>
            </a:r>
            <a:r>
              <a:rPr lang="en" sz="1300"/>
              <a:t> for:</a:t>
            </a:r>
            <a:br>
              <a:rPr lang="en" sz="1300"/>
            </a:b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🔑</a:t>
            </a:r>
            <a:r>
              <a:rPr lang="en" sz="1300"/>
              <a:t> SSH &amp; key permission check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🧱 </a:t>
            </a:r>
            <a:r>
              <a:rPr lang="en" sz="1300"/>
              <a:t>Base package check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🐳</a:t>
            </a:r>
            <a:r>
              <a:rPr lang="en" sz="1000"/>
              <a:t> </a:t>
            </a:r>
            <a:r>
              <a:rPr lang="en" sz="1300"/>
              <a:t>Docker installation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📂</a:t>
            </a:r>
            <a:r>
              <a:rPr lang="en" sz="1300"/>
              <a:t> User/group permission check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⚙️</a:t>
            </a:r>
            <a:r>
              <a:rPr lang="en" sz="1300"/>
              <a:t> CPU, memory, disk validation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🌐</a:t>
            </a:r>
            <a:r>
              <a:rPr lang="en" sz="1000"/>
              <a:t> </a:t>
            </a:r>
            <a:r>
              <a:rPr lang="en" sz="1300"/>
              <a:t>Container networking check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Reusable</a:t>
            </a:r>
            <a:r>
              <a:rPr lang="en" sz="1300"/>
              <a:t> framework for all future Docker labs.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420875" y="1326725"/>
            <a:ext cx="43485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Cloud computing</a:t>
            </a:r>
            <a:r>
              <a:rPr lang="en" sz="1300"/>
              <a:t> has transformed how modern systems are built.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Shift to </a:t>
            </a:r>
            <a:r>
              <a:rPr b="1" lang="en" sz="1300"/>
              <a:t>microservices</a:t>
            </a:r>
            <a:r>
              <a:rPr lang="en" sz="1300"/>
              <a:t>, </a:t>
            </a:r>
            <a:r>
              <a:rPr b="1" lang="en" sz="1300"/>
              <a:t>containerization</a:t>
            </a:r>
            <a:r>
              <a:rPr lang="en" sz="1300"/>
              <a:t>, and </a:t>
            </a:r>
            <a:r>
              <a:rPr b="1" lang="en" sz="1300"/>
              <a:t>serverless</a:t>
            </a:r>
            <a:r>
              <a:rPr lang="en" sz="1300"/>
              <a:t> architectures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Growing need for </a:t>
            </a:r>
            <a:r>
              <a:rPr b="1" lang="en" sz="1300"/>
              <a:t>hands-on</a:t>
            </a:r>
            <a:r>
              <a:rPr lang="en" sz="1300"/>
              <a:t> learning beyond theoretical knowledge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The Cloud Computing Lab </a:t>
            </a:r>
            <a:r>
              <a:rPr b="1" lang="en" sz="1300"/>
              <a:t>bridges this gap</a:t>
            </a:r>
            <a:r>
              <a:rPr lang="en" sz="1300"/>
              <a:t>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/>
              <a:t>Structured, </a:t>
            </a:r>
            <a:r>
              <a:rPr b="1" lang="en" sz="1300"/>
              <a:t>real-world</a:t>
            </a:r>
            <a:r>
              <a:rPr lang="en" sz="1300"/>
              <a:t> </a:t>
            </a:r>
            <a:r>
              <a:rPr b="1" lang="en" sz="1300"/>
              <a:t>exercises</a:t>
            </a:r>
            <a:endParaRPr b="1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/>
              <a:t>Focus on experiment, debugging, </a:t>
            </a:r>
            <a:r>
              <a:rPr b="1" lang="en" sz="1300"/>
              <a:t>reasoning</a:t>
            </a:r>
            <a:endParaRPr b="1" sz="1300"/>
          </a:p>
        </p:txBody>
      </p:sp>
      <p:pic>
        <p:nvPicPr>
          <p:cNvPr id="315" name="Google Shape;315;p42" title="On-Premise-Data-Storage-Solution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62" l="0" r="0" t="5853"/>
          <a:stretch/>
        </p:blipFill>
        <p:spPr>
          <a:xfrm>
            <a:off x="5039775" y="203250"/>
            <a:ext cx="3905400" cy="2298600"/>
          </a:xfrm>
          <a:prstGeom prst="roundRect">
            <a:avLst>
              <a:gd fmla="val 16667" name="adj"/>
            </a:avLst>
          </a:prstGeom>
        </p:spPr>
      </p:pic>
      <p:pic>
        <p:nvPicPr>
          <p:cNvPr id="316" name="Google Shape;316;p42" title="Introduction-to-Cloud-Adoption-Hero-Image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5935" r="15935" t="0"/>
          <a:stretch/>
        </p:blipFill>
        <p:spPr>
          <a:xfrm>
            <a:off x="5039775" y="2624675"/>
            <a:ext cx="3905400" cy="2298600"/>
          </a:xfrm>
          <a:prstGeom prst="roundRect">
            <a:avLst>
              <a:gd fmla="val 16667" name="adj"/>
            </a:avLst>
          </a:prstGeom>
        </p:spPr>
      </p:pic>
      <p:sp>
        <p:nvSpPr>
          <p:cNvPr id="317" name="Google Shape;317;p42"/>
          <p:cNvSpPr txBox="1"/>
          <p:nvPr>
            <p:ph type="title"/>
          </p:nvPr>
        </p:nvSpPr>
        <p:spPr>
          <a:xfrm>
            <a:off x="420875" y="474350"/>
            <a:ext cx="42636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2"/>
          <p:cNvSpPr txBox="1"/>
          <p:nvPr/>
        </p:nvSpPr>
        <p:spPr>
          <a:xfrm>
            <a:off x="7402275" y="2108250"/>
            <a:ext cx="15429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On-prem server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7620075" y="4480775"/>
            <a:ext cx="1325100" cy="4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Cloud computing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 txBox="1"/>
          <p:nvPr>
            <p:ph type="title"/>
          </p:nvPr>
        </p:nvSpPr>
        <p:spPr>
          <a:xfrm>
            <a:off x="452575" y="372275"/>
            <a:ext cx="74826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Autograder States</a:t>
            </a:r>
            <a:endParaRPr/>
          </a:p>
        </p:txBody>
      </p:sp>
      <p:sp>
        <p:nvSpPr>
          <p:cNvPr id="563" name="Google Shape;563;p6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60" title="ac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38" y="1407876"/>
            <a:ext cx="7831726" cy="294837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1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1	</a:t>
            </a:r>
            <a:endParaRPr/>
          </a:p>
        </p:txBody>
      </p:sp>
      <p:sp>
        <p:nvSpPr>
          <p:cNvPr id="570" name="Google Shape;570;p61"/>
          <p:cNvSpPr txBox="1"/>
          <p:nvPr>
            <p:ph idx="2" type="title"/>
          </p:nvPr>
        </p:nvSpPr>
        <p:spPr>
          <a:xfrm>
            <a:off x="420875" y="3144800"/>
            <a:ext cx="4748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Core Docker Operations</a:t>
            </a:r>
            <a:endParaRPr sz="2400"/>
          </a:p>
        </p:txBody>
      </p:sp>
      <p:sp>
        <p:nvSpPr>
          <p:cNvPr id="571" name="Google Shape;571;p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"/>
          <p:cNvSpPr txBox="1"/>
          <p:nvPr>
            <p:ph idx="1" type="body"/>
          </p:nvPr>
        </p:nvSpPr>
        <p:spPr>
          <a:xfrm>
            <a:off x="452575" y="1377700"/>
            <a:ext cx="51441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🎯To provide </a:t>
            </a:r>
            <a:r>
              <a:rPr b="1" lang="en" sz="1300"/>
              <a:t>hands-on</a:t>
            </a:r>
            <a:r>
              <a:rPr lang="en" sz="1300"/>
              <a:t> experience with </a:t>
            </a:r>
            <a:r>
              <a:rPr b="1" lang="en" sz="1300"/>
              <a:t>Docker CLI</a:t>
            </a:r>
            <a:r>
              <a:rPr lang="en" sz="1300"/>
              <a:t>, focusing on </a:t>
            </a:r>
            <a:r>
              <a:rPr b="1" lang="en" sz="1300"/>
              <a:t>container lifecycle,</a:t>
            </a:r>
            <a:r>
              <a:rPr lang="en" sz="1300"/>
              <a:t> inspection, and security best practices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Run &amp; Manage: </a:t>
            </a:r>
            <a:r>
              <a:rPr b="1" lang="en" sz="1300"/>
              <a:t>Create</a:t>
            </a:r>
            <a:r>
              <a:rPr lang="en" sz="1300"/>
              <a:t>, control, and configure containers in detached and interactive modes.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Inspect</a:t>
            </a:r>
            <a:r>
              <a:rPr lang="en" sz="1300"/>
              <a:t> &amp; Monitor: Extract specific metadata and monitor live resource usage.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Secure Containers: Run processes as a</a:t>
            </a:r>
            <a:r>
              <a:rPr b="1" lang="en" sz="1300"/>
              <a:t> non-root </a:t>
            </a:r>
            <a:r>
              <a:rPr lang="en" sz="1300"/>
              <a:t>user to minimize security risks.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Maintain Hygiene: Efficiently </a:t>
            </a:r>
            <a:r>
              <a:rPr b="1" lang="en" sz="1300"/>
              <a:t>clean up</a:t>
            </a:r>
            <a:r>
              <a:rPr lang="en" sz="1300"/>
              <a:t> unused images, </a:t>
            </a:r>
            <a:r>
              <a:rPr b="1" lang="en" sz="1300"/>
              <a:t>containers</a:t>
            </a:r>
            <a:r>
              <a:rPr lang="en" sz="1300"/>
              <a:t>, and </a:t>
            </a:r>
            <a:r>
              <a:rPr b="1" lang="en" sz="1300"/>
              <a:t>volumes</a:t>
            </a:r>
            <a:r>
              <a:rPr lang="en" sz="1300"/>
              <a:t> with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prune</a:t>
            </a:r>
            <a:r>
              <a:rPr lang="en" sz="1300"/>
              <a:t>.</a:t>
            </a:r>
            <a:endParaRPr sz="1300"/>
          </a:p>
        </p:txBody>
      </p:sp>
      <p:sp>
        <p:nvSpPr>
          <p:cNvPr id="577" name="Google Shape;577;p62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578" name="Google Shape;578;p6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62" title="ChatGPT Image Oct 14, 2025, 03_26_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55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 txBox="1"/>
          <p:nvPr>
            <p:ph idx="1" type="body"/>
          </p:nvPr>
        </p:nvSpPr>
        <p:spPr>
          <a:xfrm>
            <a:off x="452575" y="1619250"/>
            <a:ext cx="41193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four-part </a:t>
            </a:r>
            <a:r>
              <a:rPr lang="en"/>
              <a:t>guided lab using official images (</a:t>
            </a:r>
            <a:r>
              <a:rPr b="1" lang="en"/>
              <a:t>nginx</a:t>
            </a:r>
            <a:r>
              <a:rPr lang="en"/>
              <a:t>, </a:t>
            </a:r>
            <a:r>
              <a:rPr b="1" lang="en"/>
              <a:t>ubuntu</a:t>
            </a:r>
            <a:r>
              <a:rPr lang="en"/>
              <a:t>) to simulate real-world scenarios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Challenge</a:t>
            </a:r>
            <a:r>
              <a:rPr lang="en"/>
              <a:t>: Dynamic Container States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Solution</a:t>
            </a:r>
            <a:r>
              <a:rPr lang="en"/>
              <a:t>: Implemented </a:t>
            </a:r>
            <a:r>
              <a:rPr b="1" lang="en"/>
              <a:t>retry logic</a:t>
            </a:r>
            <a:r>
              <a:rPr lang="en"/>
              <a:t> and </a:t>
            </a:r>
            <a:r>
              <a:rPr b="1" lang="en"/>
              <a:t>stateful inspect checks</a:t>
            </a:r>
            <a:r>
              <a:rPr lang="en"/>
              <a:t> to await a stable state before grading.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Challenge</a:t>
            </a:r>
            <a:r>
              <a:rPr lang="en"/>
              <a:t>: Verifying </a:t>
            </a:r>
            <a:r>
              <a:rPr b="1" lang="en"/>
              <a:t>Non-Root Privileges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Solution</a:t>
            </a:r>
            <a:r>
              <a:rPr lang="en"/>
              <a:t>: Combined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exec id</a:t>
            </a:r>
            <a:r>
              <a:rPr lang="en"/>
              <a:t> (</a:t>
            </a:r>
            <a:r>
              <a:rPr b="1" lang="en"/>
              <a:t>in-container</a:t>
            </a:r>
            <a:r>
              <a:rPr lang="en"/>
              <a:t>) with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top</a:t>
            </a:r>
            <a:r>
              <a:rPr lang="en"/>
              <a:t> (</a:t>
            </a:r>
            <a:r>
              <a:rPr b="1" lang="en"/>
              <a:t>host-level</a:t>
            </a:r>
            <a:r>
              <a:rPr lang="en"/>
              <a:t>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Challenge</a:t>
            </a:r>
            <a:r>
              <a:rPr lang="en"/>
              <a:t>: Command </a:t>
            </a:r>
            <a:r>
              <a:rPr b="1" lang="en"/>
              <a:t>Overload for Students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Solution</a:t>
            </a:r>
            <a:r>
              <a:rPr lang="en"/>
              <a:t>: Added concise command </a:t>
            </a:r>
            <a:r>
              <a:rPr b="1" lang="en"/>
              <a:t>summary tables</a:t>
            </a:r>
            <a:r>
              <a:rPr lang="en"/>
              <a:t> at end of the each tasks.</a:t>
            </a:r>
            <a:endParaRPr/>
          </a:p>
        </p:txBody>
      </p:sp>
      <p:sp>
        <p:nvSpPr>
          <p:cNvPr id="585" name="Google Shape;585;p63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Challenges</a:t>
            </a:r>
            <a:endParaRPr/>
          </a:p>
        </p:txBody>
      </p:sp>
      <p:sp>
        <p:nvSpPr>
          <p:cNvPr id="586" name="Google Shape;586;p6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63" title="Screenshot From 2025-10-14 15-37-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50" y="1220457"/>
            <a:ext cx="4118805" cy="33216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Autograder</a:t>
            </a:r>
            <a:endParaRPr/>
          </a:p>
        </p:txBody>
      </p:sp>
      <p:sp>
        <p:nvSpPr>
          <p:cNvPr id="593" name="Google Shape;593;p6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64" title="Ac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25" y="1071950"/>
            <a:ext cx="6983199" cy="376899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5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2	</a:t>
            </a:r>
            <a:endParaRPr/>
          </a:p>
        </p:txBody>
      </p:sp>
      <p:sp>
        <p:nvSpPr>
          <p:cNvPr id="600" name="Google Shape;600;p65"/>
          <p:cNvSpPr txBox="1"/>
          <p:nvPr>
            <p:ph idx="2" type="title"/>
          </p:nvPr>
        </p:nvSpPr>
        <p:spPr>
          <a:xfrm>
            <a:off x="420875" y="3144800"/>
            <a:ext cx="72537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Docker </a:t>
            </a:r>
            <a:r>
              <a:rPr b="1" lang="en" sz="2400">
                <a:latin typeface="Inter"/>
                <a:ea typeface="Inter"/>
                <a:cs typeface="Inter"/>
                <a:sym typeface="Inter"/>
              </a:rPr>
              <a:t>Image</a:t>
            </a:r>
            <a:r>
              <a:rPr lang="en" sz="2400"/>
              <a:t> Lifecycle &amp; Persistence</a:t>
            </a:r>
            <a:endParaRPr sz="2400"/>
          </a:p>
        </p:txBody>
      </p:sp>
      <p:sp>
        <p:nvSpPr>
          <p:cNvPr id="601" name="Google Shape;601;p6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6"/>
          <p:cNvSpPr txBox="1"/>
          <p:nvPr>
            <p:ph idx="1" type="body"/>
          </p:nvPr>
        </p:nvSpPr>
        <p:spPr>
          <a:xfrm>
            <a:off x="452575" y="1377700"/>
            <a:ext cx="51441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🎯To master </a:t>
            </a:r>
            <a:r>
              <a:rPr b="1" lang="en" sz="1300"/>
              <a:t>image management</a:t>
            </a:r>
            <a:r>
              <a:rPr lang="en" sz="1300"/>
              <a:t>, </a:t>
            </a:r>
            <a:r>
              <a:rPr b="1" lang="en" sz="1300"/>
              <a:t>data persistence</a:t>
            </a:r>
            <a:r>
              <a:rPr lang="en" sz="1300"/>
              <a:t> for production-like container deployments.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Image Lifecycle: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inspect</a:t>
            </a:r>
            <a:r>
              <a:rPr lang="en" sz="1300"/>
              <a:t> metadata, analyze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history</a:t>
            </a:r>
            <a:r>
              <a:rPr lang="en" sz="1300"/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save</a:t>
            </a:r>
            <a:r>
              <a:rPr lang="en" sz="1300"/>
              <a:t>/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 sz="1300"/>
              <a:t> images, and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commit</a:t>
            </a:r>
            <a:r>
              <a:rPr lang="en" sz="1300"/>
              <a:t> changes from containers.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Runtime Controls: Apply </a:t>
            </a:r>
            <a:r>
              <a:rPr b="1" lang="en" sz="1300"/>
              <a:t>health checks</a:t>
            </a:r>
            <a:r>
              <a:rPr lang="en" sz="1300"/>
              <a:t>, </a:t>
            </a:r>
            <a:r>
              <a:rPr b="1" lang="en" sz="1300"/>
              <a:t>CPU/memory limits</a:t>
            </a:r>
            <a:r>
              <a:rPr lang="en" sz="1300"/>
              <a:t>, and </a:t>
            </a:r>
            <a:r>
              <a:rPr b="1" lang="en" sz="1300"/>
              <a:t>ulimits</a:t>
            </a:r>
            <a:r>
              <a:rPr lang="en" sz="1300"/>
              <a:t> to govern container behavior.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Persistence: Understand and implement </a:t>
            </a:r>
            <a:r>
              <a:rPr b="1" lang="en" sz="1300"/>
              <a:t>volumes</a:t>
            </a:r>
            <a:r>
              <a:rPr lang="en" sz="1300"/>
              <a:t>, bind </a:t>
            </a:r>
            <a:r>
              <a:rPr b="1" lang="en" sz="1300"/>
              <a:t>mounts</a:t>
            </a:r>
            <a:r>
              <a:rPr lang="en" sz="1300"/>
              <a:t>, and </a:t>
            </a:r>
            <a:r>
              <a:rPr b="1" lang="en" sz="1300"/>
              <a:t>tmpfs</a:t>
            </a:r>
            <a:r>
              <a:rPr lang="en" sz="1300"/>
              <a:t> for stateful applications.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Practical Application: Use a </a:t>
            </a:r>
            <a:r>
              <a:rPr b="1" lang="en" sz="1300"/>
              <a:t>MySQL </a:t>
            </a:r>
            <a:r>
              <a:rPr lang="en" sz="1300"/>
              <a:t>database to demonstrate </a:t>
            </a:r>
            <a:r>
              <a:rPr b="1" lang="en" sz="1300"/>
              <a:t>data persistence</a:t>
            </a:r>
            <a:r>
              <a:rPr lang="en" sz="1300"/>
              <a:t> across container restarts.</a:t>
            </a:r>
            <a:endParaRPr sz="1300"/>
          </a:p>
        </p:txBody>
      </p:sp>
      <p:sp>
        <p:nvSpPr>
          <p:cNvPr id="607" name="Google Shape;607;p66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608" name="Google Shape;608;p6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9" name="Google Shape;609;p66" title="ChatGPT Image Oct 14, 2025, 05_49_2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075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 txBox="1"/>
          <p:nvPr>
            <p:ph idx="1" type="body"/>
          </p:nvPr>
        </p:nvSpPr>
        <p:spPr>
          <a:xfrm>
            <a:off x="452575" y="1265475"/>
            <a:ext cx="4275900" cy="3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Volumes</a:t>
            </a:r>
            <a:r>
              <a:rPr lang="en"/>
              <a:t> (</a:t>
            </a:r>
            <a:r>
              <a:rPr i="1" lang="en"/>
              <a:t>Preferred for Production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</a:t>
            </a:r>
            <a:r>
              <a:rPr lang="en"/>
              <a:t>: </a:t>
            </a:r>
            <a:r>
              <a:rPr b="1" lang="en"/>
              <a:t>Docker-managed </a:t>
            </a:r>
            <a:r>
              <a:rPr lang="en"/>
              <a:t>storage, decoupled from the host filesystem.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Why</a:t>
            </a:r>
            <a:r>
              <a:rPr lang="en"/>
              <a:t>: Best for databases and stateful data. </a:t>
            </a:r>
            <a:r>
              <a:rPr b="1" lang="en"/>
              <a:t>Portable</a:t>
            </a:r>
            <a:r>
              <a:rPr lang="en"/>
              <a:t>, secure, and easy to back up. Data survives container removal.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Bind Mounts</a:t>
            </a:r>
            <a:r>
              <a:rPr lang="en"/>
              <a:t>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</a:t>
            </a:r>
            <a:r>
              <a:rPr lang="en"/>
              <a:t>: Maps a </a:t>
            </a:r>
            <a:r>
              <a:rPr b="1" lang="en"/>
              <a:t>host directory</a:t>
            </a:r>
            <a:r>
              <a:rPr lang="en"/>
              <a:t> directly into container.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Why</a:t>
            </a:r>
            <a:r>
              <a:rPr lang="en"/>
              <a:t>: Useful for </a:t>
            </a:r>
            <a:r>
              <a:rPr b="1" lang="en"/>
              <a:t>development</a:t>
            </a:r>
            <a:r>
              <a:rPr lang="en"/>
              <a:t> when you need to edit code on the host live. </a:t>
            </a:r>
            <a:r>
              <a:rPr b="1" lang="en"/>
              <a:t>Less portable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tmpfs Mounts</a:t>
            </a:r>
            <a:r>
              <a:rPr lang="en"/>
              <a:t>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</a:t>
            </a:r>
            <a:r>
              <a:rPr lang="en"/>
              <a:t>: Stores data in the </a:t>
            </a:r>
            <a:r>
              <a:rPr b="1" lang="en"/>
              <a:t>host's </a:t>
            </a:r>
            <a:r>
              <a:rPr b="1" lang="en"/>
              <a:t>RAM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Why</a:t>
            </a:r>
            <a:r>
              <a:rPr lang="en"/>
              <a:t>: </a:t>
            </a:r>
            <a:r>
              <a:rPr b="1" lang="en"/>
              <a:t>Extremely fast</a:t>
            </a:r>
            <a:r>
              <a:rPr lang="en"/>
              <a:t> for </a:t>
            </a:r>
            <a:r>
              <a:rPr b="1" lang="en"/>
              <a:t>temporary</a:t>
            </a:r>
            <a:r>
              <a:rPr lang="en"/>
              <a:t>, </a:t>
            </a:r>
            <a:r>
              <a:rPr b="1" lang="en"/>
              <a:t>non-critical</a:t>
            </a:r>
            <a:r>
              <a:rPr lang="en"/>
              <a:t> data. Data is lost when the container stops.</a:t>
            </a:r>
            <a:endParaRPr/>
          </a:p>
        </p:txBody>
      </p:sp>
      <p:sp>
        <p:nvSpPr>
          <p:cNvPr id="615" name="Google Shape;615;p67"/>
          <p:cNvSpPr txBox="1"/>
          <p:nvPr>
            <p:ph type="title"/>
          </p:nvPr>
        </p:nvSpPr>
        <p:spPr>
          <a:xfrm>
            <a:off x="452575" y="372275"/>
            <a:ext cx="50718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Persistence</a:t>
            </a:r>
            <a:endParaRPr/>
          </a:p>
        </p:txBody>
      </p:sp>
      <p:sp>
        <p:nvSpPr>
          <p:cNvPr id="616" name="Google Shape;616;p6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7" name="Google Shape;617;p67" title="Screenshot From 2025-10-14 17-21-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075" y="1489950"/>
            <a:ext cx="3988576" cy="276635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>
            <p:ph idx="1" type="body"/>
          </p:nvPr>
        </p:nvSpPr>
        <p:spPr>
          <a:xfrm>
            <a:off x="452575" y="1619250"/>
            <a:ext cx="41193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three-part</a:t>
            </a:r>
            <a:r>
              <a:rPr lang="en"/>
              <a:t> lab using </a:t>
            </a:r>
            <a:r>
              <a:rPr b="1" lang="en"/>
              <a:t>MySQL</a:t>
            </a:r>
            <a:r>
              <a:rPr lang="en"/>
              <a:t>, </a:t>
            </a:r>
            <a:r>
              <a:rPr b="1" lang="en"/>
              <a:t>Redis</a:t>
            </a:r>
            <a:r>
              <a:rPr lang="en"/>
              <a:t>, and </a:t>
            </a:r>
            <a:r>
              <a:rPr b="1" lang="en"/>
              <a:t>Node.js</a:t>
            </a:r>
            <a:r>
              <a:rPr lang="en"/>
              <a:t> images to explore </a:t>
            </a:r>
            <a:r>
              <a:rPr b="1" lang="en"/>
              <a:t>image management</a:t>
            </a:r>
            <a:r>
              <a:rPr lang="en"/>
              <a:t>, </a:t>
            </a:r>
            <a:r>
              <a:rPr b="1" lang="en"/>
              <a:t>resource constraints</a:t>
            </a:r>
            <a:r>
              <a:rPr lang="en"/>
              <a:t>, and </a:t>
            </a:r>
            <a:r>
              <a:rPr b="1" lang="en"/>
              <a:t>storage</a:t>
            </a:r>
            <a:r>
              <a:rPr lang="en"/>
              <a:t> strategies.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Challenge</a:t>
            </a:r>
            <a:r>
              <a:rPr lang="en"/>
              <a:t>: </a:t>
            </a:r>
            <a:r>
              <a:rPr lang="en"/>
              <a:t>Slow MySQL startup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Solution</a:t>
            </a:r>
            <a:r>
              <a:rPr lang="en"/>
              <a:t>: </a:t>
            </a:r>
            <a:r>
              <a:rPr b="1" lang="en"/>
              <a:t>health-check</a:t>
            </a:r>
            <a:r>
              <a:rPr lang="en"/>
              <a:t> + retry loops.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Challenge</a:t>
            </a:r>
            <a:r>
              <a:rPr lang="en"/>
              <a:t>: </a:t>
            </a:r>
            <a:r>
              <a:rPr lang="en"/>
              <a:t>Large image tar sizes filling disk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Solution</a:t>
            </a:r>
            <a:r>
              <a:rPr lang="en"/>
              <a:t>: </a:t>
            </a:r>
            <a:r>
              <a:rPr lang="en"/>
              <a:t>recommend </a:t>
            </a:r>
            <a:r>
              <a:rPr b="1" lang="en"/>
              <a:t>compression</a:t>
            </a:r>
            <a:r>
              <a:rPr lang="en"/>
              <a:t> +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prune</a:t>
            </a:r>
            <a:r>
              <a:rPr lang="en"/>
              <a:t> temp tars.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Challenge</a:t>
            </a:r>
            <a:r>
              <a:rPr lang="en"/>
              <a:t>: </a:t>
            </a:r>
            <a:r>
              <a:rPr lang="en"/>
              <a:t>Concept</a:t>
            </a:r>
            <a:r>
              <a:rPr lang="en"/>
              <a:t> of </a:t>
            </a:r>
            <a:r>
              <a:rPr b="1" lang="en"/>
              <a:t>Volume</a:t>
            </a:r>
            <a:r>
              <a:rPr lang="en"/>
              <a:t> is little confusing to </a:t>
            </a:r>
            <a:r>
              <a:rPr lang="en"/>
              <a:t>beginners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Solution</a:t>
            </a:r>
            <a:r>
              <a:rPr lang="en"/>
              <a:t>: Kept </a:t>
            </a:r>
            <a:r>
              <a:rPr b="1" lang="en"/>
              <a:t>hands on</a:t>
            </a:r>
            <a:r>
              <a:rPr b="1" lang="en"/>
              <a:t> demos</a:t>
            </a:r>
            <a:r>
              <a:rPr lang="en"/>
              <a:t> for </a:t>
            </a:r>
            <a:r>
              <a:rPr b="1" lang="en"/>
              <a:t>each</a:t>
            </a:r>
            <a:r>
              <a:rPr lang="en"/>
              <a:t> </a:t>
            </a:r>
            <a:r>
              <a:rPr b="1" lang="en"/>
              <a:t>types</a:t>
            </a:r>
            <a:r>
              <a:rPr lang="en"/>
              <a:t> with clear description of use cases.</a:t>
            </a:r>
            <a:endParaRPr/>
          </a:p>
        </p:txBody>
      </p:sp>
      <p:sp>
        <p:nvSpPr>
          <p:cNvPr id="623" name="Google Shape;623;p68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Challenges</a:t>
            </a:r>
            <a:endParaRPr/>
          </a:p>
        </p:txBody>
      </p:sp>
      <p:sp>
        <p:nvSpPr>
          <p:cNvPr id="624" name="Google Shape;624;p6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p68" title="Screenshot From 2025-10-14 17-01-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975" y="1233796"/>
            <a:ext cx="4123023" cy="353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8" title="68747470733a2f2f77372e706e6777696e672e636f6d2f706e67732f3734372f3739382f706e672d7472616e73706172656e742d6d7973716c2d6c6f676f2d6d7973716c2d64617461626173652d7765622d646576656c6f706d656e742d636f6d70757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725" y="386896"/>
            <a:ext cx="879725" cy="7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 title="images__1_-removebg-preview.png"/>
          <p:cNvPicPr preferRelativeResize="0"/>
          <p:nvPr/>
        </p:nvPicPr>
        <p:blipFill rotWithShape="1">
          <a:blip r:embed="rId5">
            <a:alphaModFix/>
          </a:blip>
          <a:srcRect b="32735" l="0" r="0" t="32327"/>
          <a:stretch/>
        </p:blipFill>
        <p:spPr>
          <a:xfrm>
            <a:off x="6107000" y="400504"/>
            <a:ext cx="1461800" cy="7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8" title="png-transparent-code-development-logo-nodejs-logos-icon-thumbnail-removebg-preview.png"/>
          <p:cNvPicPr preferRelativeResize="0"/>
          <p:nvPr/>
        </p:nvPicPr>
        <p:blipFill rotWithShape="1">
          <a:blip r:embed="rId6">
            <a:alphaModFix/>
          </a:blip>
          <a:srcRect b="17756" l="0" r="0" t="19743"/>
          <a:stretch/>
        </p:blipFill>
        <p:spPr>
          <a:xfrm>
            <a:off x="7731450" y="400503"/>
            <a:ext cx="1275975" cy="7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Autograder</a:t>
            </a:r>
            <a:endParaRPr/>
          </a:p>
        </p:txBody>
      </p:sp>
      <p:sp>
        <p:nvSpPr>
          <p:cNvPr id="634" name="Google Shape;634;p6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69" title="Ac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50" y="1115000"/>
            <a:ext cx="8126152" cy="3743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3"/>
          <p:cNvSpPr txBox="1"/>
          <p:nvPr>
            <p:ph type="title"/>
          </p:nvPr>
        </p:nvSpPr>
        <p:spPr>
          <a:xfrm>
            <a:off x="452575" y="596800"/>
            <a:ext cx="44181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pic>
        <p:nvPicPr>
          <p:cNvPr descr="Office workers collaborating around a table." id="327" name="Google Shape;327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534" r="1162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452575" y="1537625"/>
            <a:ext cx="4119300" cy="3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&amp; implement </a:t>
            </a:r>
            <a:r>
              <a:rPr b="1" lang="en" sz="1400"/>
              <a:t>modular</a:t>
            </a:r>
            <a:r>
              <a:rPr lang="en" sz="1400"/>
              <a:t> lab activities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Demonstrating </a:t>
            </a:r>
            <a:r>
              <a:rPr b="1" lang="en" sz="1400"/>
              <a:t>Docker</a:t>
            </a:r>
            <a:r>
              <a:rPr lang="en" sz="1400"/>
              <a:t> and </a:t>
            </a:r>
            <a:r>
              <a:rPr b="1" lang="en" sz="1400"/>
              <a:t>Serverless</a:t>
            </a:r>
            <a:r>
              <a:rPr lang="en" sz="1400"/>
              <a:t> Framework (FaaS)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Ensure reproducibility via containerized execution in </a:t>
            </a:r>
            <a:r>
              <a:rPr b="1" lang="en" sz="1400"/>
              <a:t>cLab</a:t>
            </a:r>
            <a:r>
              <a:rPr lang="en" sz="1400"/>
              <a:t> platform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</a:t>
            </a:r>
            <a:r>
              <a:rPr b="1" lang="en" sz="1400"/>
              <a:t>autograder</a:t>
            </a:r>
            <a:r>
              <a:rPr lang="en" sz="1400"/>
              <a:t> scripts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Document</a:t>
            </a:r>
            <a:r>
              <a:rPr lang="en" sz="1400"/>
              <a:t> complete workflows — setup, execution, and verification for each lab</a:t>
            </a:r>
            <a:endParaRPr sz="1400"/>
          </a:p>
        </p:txBody>
      </p:sp>
      <p:sp>
        <p:nvSpPr>
          <p:cNvPr id="329" name="Google Shape;329;p43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0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3	</a:t>
            </a:r>
            <a:endParaRPr/>
          </a:p>
        </p:txBody>
      </p:sp>
      <p:sp>
        <p:nvSpPr>
          <p:cNvPr id="641" name="Google Shape;641;p70"/>
          <p:cNvSpPr txBox="1"/>
          <p:nvPr>
            <p:ph idx="2" type="title"/>
          </p:nvPr>
        </p:nvSpPr>
        <p:spPr>
          <a:xfrm>
            <a:off x="420875" y="3144800"/>
            <a:ext cx="72537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Building and Publishing Custom Docker Images</a:t>
            </a:r>
            <a:endParaRPr sz="2400"/>
          </a:p>
        </p:txBody>
      </p:sp>
      <p:sp>
        <p:nvSpPr>
          <p:cNvPr id="642" name="Google Shape;642;p7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1"/>
          <p:cNvSpPr txBox="1"/>
          <p:nvPr>
            <p:ph idx="1" type="body"/>
          </p:nvPr>
        </p:nvSpPr>
        <p:spPr>
          <a:xfrm>
            <a:off x="452575" y="1245175"/>
            <a:ext cx="47988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🎯Containerize a </a:t>
            </a:r>
            <a:r>
              <a:rPr b="1" lang="en" sz="1300"/>
              <a:t>Flask REST API</a:t>
            </a:r>
            <a:r>
              <a:rPr lang="en" sz="1300"/>
              <a:t> by building an optimized docker image from scratch publishing it to </a:t>
            </a:r>
            <a:r>
              <a:rPr b="1" lang="en" sz="1300"/>
              <a:t>Docker Hub</a:t>
            </a:r>
            <a:r>
              <a:rPr lang="en" sz="1300"/>
              <a:t>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Understand and apply: Instructions like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COPY/ADD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ENV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WORKDIR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EXPOSE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HEALTHCHECK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ENTRYPOINT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" sz="1300"/>
              <a:t>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Build &amp; Test Locally: </a:t>
            </a:r>
            <a:r>
              <a:rPr b="1" lang="en" sz="1300"/>
              <a:t>Compile</a:t>
            </a:r>
            <a:r>
              <a:rPr lang="en" sz="1300"/>
              <a:t> a custom image, </a:t>
            </a:r>
            <a:r>
              <a:rPr b="1" lang="en" sz="1300"/>
              <a:t>tag</a:t>
            </a:r>
            <a:r>
              <a:rPr lang="en" sz="1300"/>
              <a:t> it, and validate its functionality by running it as a container.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Publish &amp; Distribute: Push the final, tested image to a </a:t>
            </a:r>
            <a:r>
              <a:rPr b="1" lang="en" sz="1300"/>
              <a:t>public registry</a:t>
            </a:r>
            <a:r>
              <a:rPr lang="en" sz="1300"/>
              <a:t> (Docker Hub) for sharing and deployment.</a:t>
            </a:r>
            <a:endParaRPr sz="1300"/>
          </a:p>
        </p:txBody>
      </p:sp>
      <p:sp>
        <p:nvSpPr>
          <p:cNvPr id="648" name="Google Shape;648;p71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649" name="Google Shape;649;p7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0" name="Google Shape;650;p71"/>
          <p:cNvGrpSpPr/>
          <p:nvPr/>
        </p:nvGrpSpPr>
        <p:grpSpPr>
          <a:xfrm>
            <a:off x="5587750" y="255123"/>
            <a:ext cx="3157475" cy="4603552"/>
            <a:chOff x="5885100" y="299573"/>
            <a:chExt cx="3157475" cy="4603552"/>
          </a:xfrm>
        </p:grpSpPr>
        <p:pic>
          <p:nvPicPr>
            <p:cNvPr id="651" name="Google Shape;651;p71" title="images-removebg-preview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58725" y="299573"/>
              <a:ext cx="622300" cy="830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71"/>
            <p:cNvSpPr/>
            <p:nvPr/>
          </p:nvSpPr>
          <p:spPr>
            <a:xfrm>
              <a:off x="7753475" y="299575"/>
              <a:ext cx="1289100" cy="6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Inter"/>
                  <a:ea typeface="Inter"/>
                  <a:cs typeface="Inter"/>
                  <a:sym typeface="Inter"/>
                </a:rPr>
                <a:t>GET /api/products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Inter"/>
                  <a:ea typeface="Inter"/>
                  <a:cs typeface="Inter"/>
                  <a:sym typeface="Inter"/>
                </a:rPr>
                <a:t>GET /health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Inter"/>
                  <a:ea typeface="Inter"/>
                  <a:cs typeface="Inter"/>
                  <a:sym typeface="Inter"/>
                </a:rPr>
                <a:t>GET /logo</a:t>
              </a:r>
              <a:endParaRPr sz="10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653" name="Google Shape;653;p71" title="1_SJ6Me2lPu0PlNmN1KhAokQ-removebg-preview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0475" y="2505288"/>
              <a:ext cx="1231978" cy="83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71" title="fetchpik.com-iconscout-baWGS1Ptky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85100" y="3536873"/>
              <a:ext cx="708900" cy="708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5" name="Google Shape;655;p71"/>
            <p:cNvGrpSpPr/>
            <p:nvPr/>
          </p:nvGrpSpPr>
          <p:grpSpPr>
            <a:xfrm>
              <a:off x="6781925" y="3838125"/>
              <a:ext cx="1289075" cy="1065000"/>
              <a:chOff x="7034025" y="3469825"/>
              <a:chExt cx="1289075" cy="1065000"/>
            </a:xfrm>
          </p:grpSpPr>
          <p:pic>
            <p:nvPicPr>
              <p:cNvPr id="656" name="Google Shape;656;p71" title="1_TaQJ8wLy48VUJVvRDWIPKg.gif"/>
              <p:cNvPicPr preferRelativeResize="0"/>
              <p:nvPr/>
            </p:nvPicPr>
            <p:blipFill rotWithShape="1">
              <a:blip r:embed="rId6">
                <a:alphaModFix/>
              </a:blip>
              <a:srcRect b="19127" l="0" r="0" t="-10036"/>
              <a:stretch/>
            </p:blipFill>
            <p:spPr>
              <a:xfrm>
                <a:off x="7034025" y="3469825"/>
                <a:ext cx="1289075" cy="1065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7" name="Google Shape;657;p71" title="images.png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00925" y="3613175"/>
                <a:ext cx="622300" cy="5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8" name="Google Shape;658;p71" title="fetchpik.com-iconscout-ayvxNEiZFh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67275" y="1313002"/>
              <a:ext cx="1005175" cy="100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71"/>
            <p:cNvSpPr/>
            <p:nvPr/>
          </p:nvSpPr>
          <p:spPr>
            <a:xfrm flipH="1">
              <a:off x="7248513" y="2200625"/>
              <a:ext cx="242700" cy="3375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0" name="Google Shape;660;p71"/>
            <p:cNvSpPr txBox="1"/>
            <p:nvPr/>
          </p:nvSpPr>
          <p:spPr>
            <a:xfrm>
              <a:off x="7595225" y="2167800"/>
              <a:ext cx="5427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Push</a:t>
              </a:r>
              <a:endPara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1" name="Google Shape;661;p71"/>
            <p:cNvSpPr/>
            <p:nvPr/>
          </p:nvSpPr>
          <p:spPr>
            <a:xfrm>
              <a:off x="7305113" y="3481550"/>
              <a:ext cx="242700" cy="409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2" name="Google Shape;662;p71"/>
            <p:cNvSpPr txBox="1"/>
            <p:nvPr/>
          </p:nvSpPr>
          <p:spPr>
            <a:xfrm>
              <a:off x="7595225" y="3518700"/>
              <a:ext cx="468900" cy="3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Pull</a:t>
              </a:r>
              <a:endPara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663" name="Google Shape;663;p71"/>
            <p:cNvCxnSpPr>
              <a:stCxn id="657" idx="1"/>
              <a:endCxn id="654" idx="3"/>
            </p:cNvCxnSpPr>
            <p:nvPr/>
          </p:nvCxnSpPr>
          <p:spPr>
            <a:xfrm rot="10800000">
              <a:off x="6593925" y="3891187"/>
              <a:ext cx="354900" cy="3546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71"/>
            <p:cNvCxnSpPr>
              <a:stCxn id="665" idx="1"/>
              <a:endCxn id="657" idx="3"/>
            </p:cNvCxnSpPr>
            <p:nvPr/>
          </p:nvCxnSpPr>
          <p:spPr>
            <a:xfrm flipH="1">
              <a:off x="7571075" y="3891325"/>
              <a:ext cx="611400" cy="3546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5" name="Google Shape;665;p71"/>
            <p:cNvSpPr/>
            <p:nvPr/>
          </p:nvSpPr>
          <p:spPr>
            <a:xfrm>
              <a:off x="8182475" y="3754825"/>
              <a:ext cx="860100" cy="273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GET /logo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2"/>
          <p:cNvSpPr txBox="1"/>
          <p:nvPr>
            <p:ph idx="1" type="body"/>
          </p:nvPr>
        </p:nvSpPr>
        <p:spPr>
          <a:xfrm>
            <a:off x="452575" y="1619250"/>
            <a:ext cx="41193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🧩 Implemented </a:t>
            </a:r>
            <a:r>
              <a:rPr b="1" lang="en"/>
              <a:t>Flask app </a:t>
            </a:r>
            <a:r>
              <a:rPr lang="en"/>
              <a:t>with </a:t>
            </a:r>
            <a:r>
              <a:rPr b="1" lang="en"/>
              <a:t>4 REST</a:t>
            </a:r>
            <a:r>
              <a:rPr lang="en"/>
              <a:t> endpoints </a:t>
            </a:r>
            <a:r>
              <a:rPr lang="en"/>
              <a:t>including</a:t>
            </a:r>
            <a:r>
              <a:rPr lang="en"/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 /health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⚙️ </a:t>
            </a:r>
            <a:r>
              <a:rPr b="1" lang="en"/>
              <a:t>system-clean-init.sh</a:t>
            </a:r>
            <a:r>
              <a:rPr lang="en"/>
              <a:t> for clean reproducible setup.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📄 .dockerignore curated to reduce build context size.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🧱 </a:t>
            </a:r>
            <a:r>
              <a:rPr b="1" lang="en"/>
              <a:t>Stepwise Dockerfile</a:t>
            </a:r>
            <a:r>
              <a:rPr lang="en"/>
              <a:t> (lab3/stepX tags) to demonstrate layer caching.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👤 Non-root user (UID/GID=1001) for secure runtime.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🩺 HEALTHCHECK &amp; /health endpoint integration.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☁️ </a:t>
            </a:r>
            <a:r>
              <a:rPr b="1" lang="en"/>
              <a:t>Push workflow</a:t>
            </a:r>
            <a:r>
              <a:rPr lang="en"/>
              <a:t> with Docker Hub authentication, tag, and digest validation.</a:t>
            </a:r>
            <a:endParaRPr/>
          </a:p>
        </p:txBody>
      </p:sp>
      <p:sp>
        <p:nvSpPr>
          <p:cNvPr id="671" name="Google Shape;671;p72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Challenges</a:t>
            </a:r>
            <a:endParaRPr/>
          </a:p>
        </p:txBody>
      </p:sp>
      <p:sp>
        <p:nvSpPr>
          <p:cNvPr id="672" name="Google Shape;672;p7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72" title="Screenshot From 2025-10-14 20-18-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25" y="596800"/>
            <a:ext cx="4123024" cy="445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3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"/>
              <a:t>ystem clean init script</a:t>
            </a:r>
            <a:endParaRPr/>
          </a:p>
        </p:txBody>
      </p:sp>
      <p:sp>
        <p:nvSpPr>
          <p:cNvPr id="679" name="Google Shape;679;p7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0" name="Google Shape;680;p73" title="Screenshot From 2025-10-14 21-34-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00" y="1573825"/>
            <a:ext cx="7805501" cy="3330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4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Autograder</a:t>
            </a:r>
            <a:endParaRPr/>
          </a:p>
        </p:txBody>
      </p:sp>
      <p:sp>
        <p:nvSpPr>
          <p:cNvPr id="686" name="Google Shape;686;p7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7" name="Google Shape;687;p74" title="Ac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500" y="1065450"/>
            <a:ext cx="7691873" cy="38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title="docker-mark-white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550" y="626975"/>
            <a:ext cx="2621700" cy="2070000"/>
          </a:xfrm>
          <a:prstGeom prst="roundRect">
            <a:avLst>
              <a:gd fmla="val 16667" name="adj"/>
            </a:avLst>
          </a:prstGeom>
        </p:spPr>
      </p:pic>
      <p:sp>
        <p:nvSpPr>
          <p:cNvPr id="693" name="Google Shape;693;p75"/>
          <p:cNvSpPr txBox="1"/>
          <p:nvPr>
            <p:ph type="title"/>
          </p:nvPr>
        </p:nvSpPr>
        <p:spPr>
          <a:xfrm>
            <a:off x="450850" y="596800"/>
            <a:ext cx="31767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FF00"/>
                </a:solidFill>
              </a:rPr>
              <a:t>Demo</a:t>
            </a:r>
            <a:endParaRPr sz="5000">
              <a:solidFill>
                <a:srgbClr val="00FF00"/>
              </a:solidFill>
            </a:endParaRPr>
          </a:p>
        </p:txBody>
      </p:sp>
      <p:sp>
        <p:nvSpPr>
          <p:cNvPr id="694" name="Google Shape;694;p7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5" name="Google Shape;695;p75" title="0_lmBF2_ciaQ2p77OI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75" y="3809000"/>
            <a:ext cx="869300" cy="8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5" title="logo19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9925" y="4071950"/>
            <a:ext cx="637700" cy="6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5" title="158550631108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2425" y="4022750"/>
            <a:ext cx="1400151" cy="7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5" title="efda5d75-cf3a-4e63-8efa-3cb356d740b9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8913" y="3221953"/>
            <a:ext cx="823075" cy="72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5" title="0_ehnyaUrSFIBF8SUp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775" y="3221950"/>
            <a:ext cx="1215250" cy="8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75" title="S3-removebg-preview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9523" y="4148774"/>
            <a:ext cx="869300" cy="6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5" title="1_cZetZPRM8P3BjFAgpyf5XQ-removebg-preview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07822" y="3041119"/>
            <a:ext cx="1747832" cy="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5" title="1_TaQJ8wLy48VUJVvRDWIPKg.g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6699" y="4022750"/>
            <a:ext cx="778375" cy="7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5" title="66846eb17e5f62b61824c997_IAM_Roles_for_Service_Accounts-removebg-preview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9334" y="3948775"/>
            <a:ext cx="1291642" cy="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5" title="68747470733a2f2f77372e706e6777696e672e636f6d2f706e67732f3734372f3739382f706e672d7472616e73706172656e742d6d7973716c2d6c6f676f2d6d7973716c2d64617461626173652d7765622d646576656c6f706d656e742d636f6d70757465722d736f6674776172652d646f6c7068696e2d6d6172696e6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00979" y="3919575"/>
            <a:ext cx="736075" cy="7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5" title="images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03875" y="2532300"/>
            <a:ext cx="490000" cy="65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5" title="images (1)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2400" y="3084825"/>
            <a:ext cx="552375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5" title="images (2)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98200" y="3041113"/>
            <a:ext cx="869300" cy="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75" title="images (3)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85554" y="3879716"/>
            <a:ext cx="637700" cy="6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5" title="PHP-logo.svg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53900" y="3221952"/>
            <a:ext cx="1023770" cy="5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5" title="ract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88850" y="3353870"/>
            <a:ext cx="823075" cy="46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5" title="png-transparent-code-development-logo-nodejs-logos-icon-thumbnail-removebg-preview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01488" y="2332305"/>
            <a:ext cx="869300" cy="8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5" title="spring-boot-logo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50973" y="2716239"/>
            <a:ext cx="1177865" cy="6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5" title="New_Logo_Alpine_Linux.svg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741700" y="3243212"/>
            <a:ext cx="869300" cy="95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5" title="https___dev-to-uploads.s3.amazonaws.com_i_wzg344wc4ww1m3spwmjf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2400" y="2197379"/>
            <a:ext cx="869302" cy="489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6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4	</a:t>
            </a:r>
            <a:endParaRPr/>
          </a:p>
        </p:txBody>
      </p:sp>
      <p:sp>
        <p:nvSpPr>
          <p:cNvPr id="720" name="Google Shape;720;p76"/>
          <p:cNvSpPr txBox="1"/>
          <p:nvPr>
            <p:ph idx="2" type="title"/>
          </p:nvPr>
        </p:nvSpPr>
        <p:spPr>
          <a:xfrm>
            <a:off x="420875" y="3144800"/>
            <a:ext cx="72537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Networking In Docker (Without Compose)</a:t>
            </a:r>
            <a:endParaRPr sz="2400"/>
          </a:p>
        </p:txBody>
      </p:sp>
      <p:sp>
        <p:nvSpPr>
          <p:cNvPr id="721" name="Google Shape;721;p7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7"/>
          <p:cNvSpPr txBox="1"/>
          <p:nvPr>
            <p:ph idx="1" type="body"/>
          </p:nvPr>
        </p:nvSpPr>
        <p:spPr>
          <a:xfrm>
            <a:off x="452575" y="1245175"/>
            <a:ext cx="47988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🎯To understand Docker's </a:t>
            </a:r>
            <a:r>
              <a:rPr b="1" lang="en" sz="1300"/>
              <a:t>native networking</a:t>
            </a:r>
            <a:r>
              <a:rPr lang="en" sz="1300"/>
              <a:t> model focusing on service discovery, security.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Compare Network Types</a:t>
            </a:r>
            <a:r>
              <a:rPr lang="en" sz="1300"/>
              <a:t>: </a:t>
            </a:r>
            <a:r>
              <a:rPr lang="en" sz="1300"/>
              <a:t>default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bridge</a:t>
            </a:r>
            <a:r>
              <a:rPr lang="en" sz="1300"/>
              <a:t>, </a:t>
            </a:r>
            <a:r>
              <a:rPr b="1" lang="en" sz="1300"/>
              <a:t>user-defined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bridge</a:t>
            </a:r>
            <a:r>
              <a:rPr lang="en" sz="1300"/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host</a:t>
            </a:r>
            <a:r>
              <a:rPr lang="en" sz="1300"/>
              <a:t>, and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1300"/>
              <a:t> network modes.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Manually </a:t>
            </a:r>
            <a:r>
              <a:rPr b="1" lang="en" sz="1300"/>
              <a:t>wire</a:t>
            </a:r>
            <a:r>
              <a:rPr lang="en" sz="1300"/>
              <a:t> </a:t>
            </a:r>
            <a:r>
              <a:rPr b="1" lang="en" sz="1300"/>
              <a:t>multi-container</a:t>
            </a:r>
            <a:r>
              <a:rPr lang="en" sz="1300"/>
              <a:t> topologies (no Compose).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Practice </a:t>
            </a:r>
            <a:r>
              <a:rPr b="1" lang="en" sz="1300"/>
              <a:t>service discovery</a:t>
            </a:r>
            <a:r>
              <a:rPr lang="en" sz="1300"/>
              <a:t>, </a:t>
            </a:r>
            <a:r>
              <a:rPr b="1" lang="en" sz="1300"/>
              <a:t>port</a:t>
            </a:r>
            <a:r>
              <a:rPr lang="en" sz="1300"/>
              <a:t> publishing, and network inspection.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Run a practical integration: </a:t>
            </a:r>
            <a:r>
              <a:rPr b="1" lang="en" sz="1300"/>
              <a:t>MySQL</a:t>
            </a:r>
            <a:r>
              <a:rPr lang="en" sz="1300"/>
              <a:t> + </a:t>
            </a:r>
            <a:r>
              <a:rPr b="1" lang="en" sz="1300"/>
              <a:t>phpMyAdmin</a:t>
            </a:r>
            <a:r>
              <a:rPr lang="en" sz="1300"/>
              <a:t> on a user-defined bridge.</a:t>
            </a:r>
            <a:endParaRPr sz="1300"/>
          </a:p>
        </p:txBody>
      </p:sp>
      <p:sp>
        <p:nvSpPr>
          <p:cNvPr id="727" name="Google Shape;727;p77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28" name="Google Shape;728;p7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9" name="Google Shape;729;p77" title="fetchpik.com-iconscout-ayvxNEiZF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700" y="3566778"/>
            <a:ext cx="1317600" cy="1323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77"/>
          <p:cNvGrpSpPr/>
          <p:nvPr/>
        </p:nvGrpSpPr>
        <p:grpSpPr>
          <a:xfrm>
            <a:off x="7625100" y="968175"/>
            <a:ext cx="1317600" cy="2525400"/>
            <a:chOff x="7625100" y="968175"/>
            <a:chExt cx="1317600" cy="2525400"/>
          </a:xfrm>
        </p:grpSpPr>
        <p:sp>
          <p:nvSpPr>
            <p:cNvPr id="731" name="Google Shape;731;p77"/>
            <p:cNvSpPr/>
            <p:nvPr/>
          </p:nvSpPr>
          <p:spPr>
            <a:xfrm>
              <a:off x="7625100" y="968175"/>
              <a:ext cx="1317600" cy="2525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732" name="Google Shape;732;p77" title="New_Logo_Alpine_Linux.svg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76425" y="1146775"/>
              <a:ext cx="848787" cy="93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77" title="images__2_-removebg-preview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51482" y="2570413"/>
              <a:ext cx="898675" cy="700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4" name="Google Shape;734;p77"/>
          <p:cNvGrpSpPr/>
          <p:nvPr/>
        </p:nvGrpSpPr>
        <p:grpSpPr>
          <a:xfrm>
            <a:off x="5690600" y="968175"/>
            <a:ext cx="1317600" cy="2525400"/>
            <a:chOff x="5586900" y="1218175"/>
            <a:chExt cx="1317600" cy="2525400"/>
          </a:xfrm>
        </p:grpSpPr>
        <p:sp>
          <p:nvSpPr>
            <p:cNvPr id="735" name="Google Shape;735;p77"/>
            <p:cNvSpPr/>
            <p:nvPr/>
          </p:nvSpPr>
          <p:spPr>
            <a:xfrm>
              <a:off x="5586900" y="1218175"/>
              <a:ext cx="1317600" cy="2525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736" name="Google Shape;736;p77" title="PHP-logo.svg-removebg-preview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28750" y="1295372"/>
              <a:ext cx="1185087" cy="63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77" title="68747470733a2f2f77372e706e6777696e672e636f6d2f706e67732f3734372f3739382f706e672d7472616e73706172656e742d6d7973716c2d6c6f676f2d6d7973716c2d64617461626173652d7765622d646576656c6f706d656e742d636f6d707574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77300" y="2651700"/>
              <a:ext cx="936800" cy="9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8"/>
          <p:cNvSpPr txBox="1"/>
          <p:nvPr>
            <p:ph idx="1" type="body"/>
          </p:nvPr>
        </p:nvSpPr>
        <p:spPr>
          <a:xfrm>
            <a:off x="452575" y="1500462"/>
            <a:ext cx="30993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🌉 Bridge: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Connects on a </a:t>
            </a:r>
            <a:r>
              <a:rPr b="1" lang="en"/>
              <a:t>single </a:t>
            </a:r>
            <a:r>
              <a:rPr lang="en"/>
              <a:t>host.</a:t>
            </a:r>
            <a:br>
              <a:rPr lang="en"/>
            </a:br>
            <a:r>
              <a:rPr lang="en"/>
              <a:t>	Provides network isolation.</a:t>
            </a:r>
            <a:br>
              <a:rPr lang="en"/>
            </a:br>
            <a:r>
              <a:rPr lang="en"/>
              <a:t>	service discovery via names.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🌐 Overlay Network: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Connects across </a:t>
            </a:r>
            <a:r>
              <a:rPr b="1" lang="en"/>
              <a:t>multiple</a:t>
            </a:r>
            <a:r>
              <a:rPr lang="en"/>
              <a:t> hosts.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Creates a distributed network.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🔌 Host Mode: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Shares host’s network </a:t>
            </a:r>
            <a:r>
              <a:rPr lang="en"/>
              <a:t>interface.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Same IP </a:t>
            </a:r>
            <a:r>
              <a:rPr lang="en"/>
              <a:t>address.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Use: Lowest latency.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🔒 None Mode: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network interfaces.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Use: security </a:t>
            </a:r>
            <a:r>
              <a:rPr b="1" lang="en"/>
              <a:t>sandboxes</a:t>
            </a:r>
            <a:r>
              <a:rPr lang="en"/>
              <a:t>.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743" name="Google Shape;743;p78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 Network</a:t>
            </a:r>
            <a:endParaRPr/>
          </a:p>
        </p:txBody>
      </p:sp>
      <p:sp>
        <p:nvSpPr>
          <p:cNvPr id="744" name="Google Shape;744;p7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5" name="Google Shape;745;p78" title="1_zElSshUZdE3elIjhq6nX6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700" y="596800"/>
            <a:ext cx="5346576" cy="31212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6" name="Google Shape;746;p78" title="maxresdefault.jpg"/>
          <p:cNvPicPr preferRelativeResize="0"/>
          <p:nvPr/>
        </p:nvPicPr>
        <p:blipFill rotWithShape="1">
          <a:blip r:embed="rId4">
            <a:alphaModFix/>
          </a:blip>
          <a:srcRect b="1751" l="1361" r="695" t="59679"/>
          <a:stretch/>
        </p:blipFill>
        <p:spPr>
          <a:xfrm>
            <a:off x="3645700" y="3718075"/>
            <a:ext cx="5346576" cy="1256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9"/>
          <p:cNvSpPr txBox="1"/>
          <p:nvPr>
            <p:ph idx="1" type="body"/>
          </p:nvPr>
        </p:nvSpPr>
        <p:spPr>
          <a:xfrm>
            <a:off x="452575" y="1517075"/>
            <a:ext cx="5032500" cy="31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Created a </a:t>
            </a:r>
            <a:r>
              <a:rPr b="1" lang="en" sz="1300"/>
              <a:t>5 tasks</a:t>
            </a:r>
            <a:r>
              <a:rPr lang="en" sz="1300"/>
              <a:t> activity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Used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r>
              <a:rPr lang="en" sz="1300"/>
              <a:t> and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alpine</a:t>
            </a:r>
            <a:r>
              <a:rPr lang="en" sz="1300"/>
              <a:t> image to </a:t>
            </a:r>
            <a:r>
              <a:rPr lang="en" sz="1300"/>
              <a:t>Explore the Default Bridge: containers can communicate via </a:t>
            </a:r>
            <a:r>
              <a:rPr b="1" lang="en" sz="1300"/>
              <a:t>IP address only</a:t>
            </a:r>
            <a:r>
              <a:rPr lang="en" sz="1300"/>
              <a:t>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Demonstrated creation of </a:t>
            </a:r>
            <a:r>
              <a:rPr b="1" lang="en" sz="1300"/>
              <a:t>user-defined bridge </a:t>
            </a:r>
            <a:r>
              <a:rPr lang="en" sz="1300"/>
              <a:t>using: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network create --driver bridge &lt;name&gt;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Demonstrated how direct inter container </a:t>
            </a:r>
            <a:r>
              <a:rPr b="1" lang="en" sz="1300"/>
              <a:t>service discovery</a:t>
            </a:r>
            <a:r>
              <a:rPr lang="en" sz="1300"/>
              <a:t> can be established using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MySQL</a:t>
            </a:r>
            <a:r>
              <a:rPr lang="en" sz="1300"/>
              <a:t> +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phpMyAdmin</a:t>
            </a:r>
            <a:r>
              <a:rPr lang="en" sz="1300"/>
              <a:t> </a:t>
            </a:r>
            <a:r>
              <a:rPr b="1" lang="en" sz="1300"/>
              <a:t>without</a:t>
            </a:r>
            <a:r>
              <a:rPr b="1" lang="en" sz="1300"/>
              <a:t> exposing ports</a:t>
            </a:r>
            <a:r>
              <a:rPr lang="en" sz="1300"/>
              <a:t> to the host.</a:t>
            </a:r>
            <a:br>
              <a:rPr i="1" lang="en" sz="1300"/>
            </a:br>
            <a:endParaRPr i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Challenge</a:t>
            </a:r>
            <a:r>
              <a:rPr lang="en" sz="1300"/>
              <a:t>: Beginner confusion with networks.</a:t>
            </a:r>
            <a:br>
              <a:rPr lang="en" sz="1300"/>
            </a:br>
            <a:r>
              <a:rPr i="1" lang="en" sz="1300"/>
              <a:t>Solution</a:t>
            </a:r>
            <a:r>
              <a:rPr lang="en" sz="1300"/>
              <a:t>: stepwise demos and inspection commands.</a:t>
            </a:r>
            <a:endParaRPr sz="1300"/>
          </a:p>
        </p:txBody>
      </p:sp>
      <p:sp>
        <p:nvSpPr>
          <p:cNvPr id="752" name="Google Shape;752;p79"/>
          <p:cNvSpPr txBox="1"/>
          <p:nvPr>
            <p:ph type="title"/>
          </p:nvPr>
        </p:nvSpPr>
        <p:spPr>
          <a:xfrm>
            <a:off x="452575" y="372275"/>
            <a:ext cx="42717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Challenges</a:t>
            </a:r>
            <a:endParaRPr/>
          </a:p>
        </p:txBody>
      </p:sp>
      <p:sp>
        <p:nvSpPr>
          <p:cNvPr id="753" name="Google Shape;753;p7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79" title="Screenshot From 2025-10-15 13-02-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500" y="152400"/>
            <a:ext cx="325871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44" title="1da44178318737.5ca1db53ce992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999" l="-364" r="19386" t="-1000"/>
          <a:stretch/>
        </p:blipFill>
        <p:spPr>
          <a:xfrm>
            <a:off x="1891400" y="149175"/>
            <a:ext cx="7082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36" name="Google Shape;336;p44"/>
          <p:cNvSpPr txBox="1"/>
          <p:nvPr>
            <p:ph type="title"/>
          </p:nvPr>
        </p:nvSpPr>
        <p:spPr>
          <a:xfrm>
            <a:off x="339225" y="3012925"/>
            <a:ext cx="43248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Platform Architecture</a:t>
            </a:r>
            <a:endParaRPr sz="5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0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Autograder</a:t>
            </a:r>
            <a:endParaRPr/>
          </a:p>
        </p:txBody>
      </p:sp>
      <p:sp>
        <p:nvSpPr>
          <p:cNvPr id="760" name="Google Shape;760;p8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1" name="Google Shape;761;p80" title="ac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75" y="1115600"/>
            <a:ext cx="8438426" cy="37330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1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5	</a:t>
            </a:r>
            <a:endParaRPr/>
          </a:p>
        </p:txBody>
      </p:sp>
      <p:sp>
        <p:nvSpPr>
          <p:cNvPr id="767" name="Google Shape;767;p81"/>
          <p:cNvSpPr txBox="1"/>
          <p:nvPr>
            <p:ph idx="2" type="title"/>
          </p:nvPr>
        </p:nvSpPr>
        <p:spPr>
          <a:xfrm>
            <a:off x="420875" y="3144800"/>
            <a:ext cx="84918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Multi-Container Applications with Docker Compose</a:t>
            </a:r>
            <a:endParaRPr sz="2400"/>
          </a:p>
        </p:txBody>
      </p:sp>
      <p:sp>
        <p:nvSpPr>
          <p:cNvPr id="768" name="Google Shape;768;p8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2"/>
          <p:cNvSpPr txBox="1"/>
          <p:nvPr>
            <p:ph idx="1" type="body"/>
          </p:nvPr>
        </p:nvSpPr>
        <p:spPr>
          <a:xfrm>
            <a:off x="452575" y="1122700"/>
            <a:ext cx="44595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🎯To Learn how Docker Compose </a:t>
            </a:r>
            <a:r>
              <a:rPr b="1" lang="en" sz="1300"/>
              <a:t>orchestrates</a:t>
            </a:r>
            <a:r>
              <a:rPr lang="en" sz="1300"/>
              <a:t> multi-container apps easily.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Build &amp; deploy a </a:t>
            </a:r>
            <a:r>
              <a:rPr b="1" lang="en" sz="1300"/>
              <a:t>3-tier </a:t>
            </a:r>
            <a:r>
              <a:rPr lang="en" sz="1300"/>
              <a:t>course app (React + Spring Boot + PostgreSQL).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Automate</a:t>
            </a:r>
            <a:r>
              <a:rPr lang="en" sz="1300"/>
              <a:t> </a:t>
            </a:r>
            <a:r>
              <a:rPr b="1" lang="en" sz="1300"/>
              <a:t>networking</a:t>
            </a:r>
            <a:r>
              <a:rPr lang="en" sz="1300"/>
              <a:t>, </a:t>
            </a:r>
            <a:r>
              <a:rPr b="1" lang="en" sz="1300"/>
              <a:t>startup sequencing</a:t>
            </a:r>
            <a:r>
              <a:rPr lang="en" sz="1300"/>
              <a:t>, </a:t>
            </a:r>
            <a:r>
              <a:rPr b="1" lang="en" sz="1300"/>
              <a:t>secrets</a:t>
            </a:r>
            <a:r>
              <a:rPr lang="en" sz="1300"/>
              <a:t>, and </a:t>
            </a:r>
            <a:r>
              <a:rPr b="1" lang="en" sz="1300"/>
              <a:t>scaling</a:t>
            </a:r>
            <a:r>
              <a:rPr lang="en" sz="1300"/>
              <a:t>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Produce a production-grade docker-compose.yml from scratch.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Understand </a:t>
            </a:r>
            <a:r>
              <a:rPr b="1" lang="en" sz="1300"/>
              <a:t>depends_on</a:t>
            </a:r>
            <a:r>
              <a:rPr lang="en" sz="1300"/>
              <a:t>, </a:t>
            </a:r>
            <a:r>
              <a:rPr b="1" lang="en" sz="1300"/>
              <a:t>restart policies</a:t>
            </a:r>
            <a:r>
              <a:rPr lang="en" sz="1300"/>
              <a:t>, and override files.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Simplify </a:t>
            </a:r>
            <a:r>
              <a:rPr b="1" lang="en" sz="1300"/>
              <a:t>manual steps from Activity 4</a:t>
            </a:r>
            <a:r>
              <a:rPr lang="en" sz="1300"/>
              <a:t> into </a:t>
            </a:r>
            <a:r>
              <a:rPr b="1" lang="en" sz="1300"/>
              <a:t>one YAML</a:t>
            </a:r>
            <a:r>
              <a:rPr lang="en" sz="1300"/>
              <a:t>.</a:t>
            </a:r>
            <a:endParaRPr sz="1300"/>
          </a:p>
        </p:txBody>
      </p:sp>
      <p:sp>
        <p:nvSpPr>
          <p:cNvPr id="774" name="Google Shape;774;p82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75" name="Google Shape;775;p8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6" name="Google Shape;776;p82" title="original-4256973cace26f81b3ea48264db5a64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085" y="1356776"/>
            <a:ext cx="4110990" cy="30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3"/>
          <p:cNvSpPr txBox="1"/>
          <p:nvPr>
            <p:ph idx="1" type="body"/>
          </p:nvPr>
        </p:nvSpPr>
        <p:spPr>
          <a:xfrm>
            <a:off x="452575" y="1313550"/>
            <a:ext cx="38655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Declarative</a:t>
            </a:r>
            <a:r>
              <a:rPr lang="en"/>
              <a:t> Orchestration using .yml files.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Replaces long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run</a:t>
            </a:r>
            <a:r>
              <a:rPr lang="en"/>
              <a:t> commands.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Handles container </a:t>
            </a:r>
            <a:r>
              <a:rPr b="1" lang="en"/>
              <a:t>startup order</a:t>
            </a:r>
            <a:r>
              <a:rPr lang="en"/>
              <a:t>, </a:t>
            </a:r>
            <a:r>
              <a:rPr b="1" lang="en"/>
              <a:t>networking</a:t>
            </a:r>
            <a:r>
              <a:rPr lang="en"/>
              <a:t>, </a:t>
            </a:r>
            <a:r>
              <a:rPr b="1" lang="en"/>
              <a:t>ports</a:t>
            </a:r>
            <a:r>
              <a:rPr lang="en"/>
              <a:t>, </a:t>
            </a:r>
            <a:r>
              <a:rPr b="1" lang="en"/>
              <a:t>env</a:t>
            </a:r>
            <a:r>
              <a:rPr lang="en"/>
              <a:t> vars, and </a:t>
            </a:r>
            <a:r>
              <a:rPr b="1" lang="en"/>
              <a:t>volumes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One command brings up the entire stack: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compose up -d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compose down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Built-in network </a:t>
            </a:r>
            <a:r>
              <a:rPr lang="en"/>
              <a:t>for service-to-service </a:t>
            </a:r>
            <a:r>
              <a:rPr b="1" lang="en"/>
              <a:t>DNS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Reproducible</a:t>
            </a:r>
            <a:r>
              <a:rPr lang="en"/>
              <a:t> </a:t>
            </a:r>
            <a:r>
              <a:rPr lang="en"/>
              <a:t>configuration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Easier collaboration across </a:t>
            </a:r>
            <a:r>
              <a:rPr b="1" lang="en"/>
              <a:t>envs</a:t>
            </a:r>
            <a:r>
              <a:rPr lang="en"/>
              <a:t> (dev, prod).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3"/>
          <p:cNvSpPr txBox="1"/>
          <p:nvPr>
            <p:ph type="title"/>
          </p:nvPr>
        </p:nvSpPr>
        <p:spPr>
          <a:xfrm>
            <a:off x="452575" y="372275"/>
            <a:ext cx="4887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 Compose</a:t>
            </a:r>
            <a:endParaRPr/>
          </a:p>
        </p:txBody>
      </p:sp>
      <p:sp>
        <p:nvSpPr>
          <p:cNvPr id="783" name="Google Shape;783;p8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4" name="Google Shape;784;p83" title="docker_compose_environmen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875" y="2908075"/>
            <a:ext cx="4663176" cy="20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3" title="1_IzzwDYFNsfHxYexpgHqqSA.jpg"/>
          <p:cNvPicPr preferRelativeResize="0"/>
          <p:nvPr/>
        </p:nvPicPr>
        <p:blipFill rotWithShape="1">
          <a:blip r:embed="rId4">
            <a:alphaModFix/>
          </a:blip>
          <a:srcRect b="5934" l="1059" r="3456" t="6538"/>
          <a:stretch/>
        </p:blipFill>
        <p:spPr>
          <a:xfrm>
            <a:off x="4406875" y="969175"/>
            <a:ext cx="4663176" cy="19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4"/>
          <p:cNvSpPr txBox="1"/>
          <p:nvPr>
            <p:ph idx="1" type="body"/>
          </p:nvPr>
        </p:nvSpPr>
        <p:spPr>
          <a:xfrm>
            <a:off x="425350" y="1130300"/>
            <a:ext cx="5543700" cy="3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Frontend (Presentation Tier)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Technology: React.js served by an </a:t>
            </a:r>
            <a:r>
              <a:rPr b="1" lang="en" sz="1400"/>
              <a:t>Nginx</a:t>
            </a:r>
            <a:r>
              <a:rPr lang="en" sz="1400"/>
              <a:t> web server.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Role: Provides the user interface and communicates with the backend </a:t>
            </a:r>
            <a:r>
              <a:rPr b="1" lang="en" sz="1400"/>
              <a:t>API</a:t>
            </a:r>
            <a:r>
              <a:rPr lang="en" sz="1400"/>
              <a:t>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Backend (Logic Tier)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Technology: Spring Boot </a:t>
            </a:r>
            <a:r>
              <a:rPr b="1" lang="en" sz="1400"/>
              <a:t>REST</a:t>
            </a:r>
            <a:r>
              <a:rPr lang="en" sz="1400"/>
              <a:t> API.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Role: Manages business </a:t>
            </a:r>
            <a:r>
              <a:rPr b="1" lang="en" sz="1400"/>
              <a:t>logic</a:t>
            </a:r>
            <a:r>
              <a:rPr lang="en" sz="1400"/>
              <a:t>, exposes API endpoints (e.g., /api/courses), and connects to the database.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Database (Data Tier)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Technology: </a:t>
            </a:r>
            <a:r>
              <a:rPr b="1" lang="en" sz="1400"/>
              <a:t>PostgreSQL</a:t>
            </a:r>
            <a:r>
              <a:rPr lang="en" sz="1400"/>
              <a:t>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Role: Stores and </a:t>
            </a:r>
            <a:r>
              <a:rPr b="1" lang="en" sz="1400"/>
              <a:t>persists</a:t>
            </a:r>
            <a:r>
              <a:rPr lang="en" sz="1400"/>
              <a:t> all application data (courses, grades) in a Docker </a:t>
            </a:r>
            <a:r>
              <a:rPr b="1" lang="en" sz="1400"/>
              <a:t>volume</a:t>
            </a:r>
            <a:r>
              <a:rPr lang="en" sz="1400"/>
              <a:t>.</a:t>
            </a:r>
            <a:endParaRPr sz="1400"/>
          </a:p>
        </p:txBody>
      </p:sp>
      <p:sp>
        <p:nvSpPr>
          <p:cNvPr id="791" name="Google Shape;791;p84"/>
          <p:cNvSpPr txBox="1"/>
          <p:nvPr>
            <p:ph type="title"/>
          </p:nvPr>
        </p:nvSpPr>
        <p:spPr>
          <a:xfrm>
            <a:off x="452575" y="372275"/>
            <a:ext cx="477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3-Tier Demo App</a:t>
            </a:r>
            <a:endParaRPr/>
          </a:p>
        </p:txBody>
      </p:sp>
      <p:sp>
        <p:nvSpPr>
          <p:cNvPr id="792" name="Google Shape;792;p8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3" name="Google Shape;793;p84"/>
          <p:cNvGrpSpPr/>
          <p:nvPr/>
        </p:nvGrpSpPr>
        <p:grpSpPr>
          <a:xfrm>
            <a:off x="6376700" y="146111"/>
            <a:ext cx="1773999" cy="4851278"/>
            <a:chOff x="6587600" y="186361"/>
            <a:chExt cx="1773999" cy="4851278"/>
          </a:xfrm>
        </p:grpSpPr>
        <p:pic>
          <p:nvPicPr>
            <p:cNvPr id="794" name="Google Shape;794;p84" title="fetchpik.com-iconscout-ayvxNEiZFh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43339" y="4038764"/>
              <a:ext cx="1107425" cy="99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84" title="ract-removebg-preview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7600" y="186361"/>
              <a:ext cx="1773999" cy="99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84" title="images__3_-removebg-preview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3450" y="2605775"/>
              <a:ext cx="942275" cy="94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84" title="spring-boot-logo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58150" y="1437125"/>
              <a:ext cx="1632874" cy="857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8" name="Google Shape;798;p84"/>
            <p:cNvSpPr/>
            <p:nvPr/>
          </p:nvSpPr>
          <p:spPr>
            <a:xfrm>
              <a:off x="7318138" y="1149914"/>
              <a:ext cx="312900" cy="331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9" name="Google Shape;799;p84"/>
            <p:cNvSpPr/>
            <p:nvPr/>
          </p:nvSpPr>
          <p:spPr>
            <a:xfrm>
              <a:off x="7318138" y="2266125"/>
              <a:ext cx="312900" cy="331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0" name="Google Shape;800;p84"/>
            <p:cNvSpPr/>
            <p:nvPr/>
          </p:nvSpPr>
          <p:spPr>
            <a:xfrm>
              <a:off x="7318150" y="3695125"/>
              <a:ext cx="312900" cy="331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5"/>
          <p:cNvSpPr txBox="1"/>
          <p:nvPr>
            <p:ph idx="1" type="body"/>
          </p:nvPr>
        </p:nvSpPr>
        <p:spPr>
          <a:xfrm>
            <a:off x="452575" y="1517075"/>
            <a:ext cx="5032500" cy="31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13 tasks</a:t>
            </a:r>
            <a:r>
              <a:rPr lang="en"/>
              <a:t> activity to construct</a:t>
            </a:r>
            <a:r>
              <a:rPr b="1" lang="en"/>
              <a:t> compose.yml</a:t>
            </a:r>
            <a:r>
              <a:rPr lang="en"/>
              <a:t> step by step: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User-defined bridge </a:t>
            </a:r>
            <a:r>
              <a:rPr b="1" lang="en"/>
              <a:t>network </a:t>
            </a:r>
            <a:r>
              <a:rPr lang="en"/>
              <a:t>and</a:t>
            </a:r>
            <a:r>
              <a:rPr b="1" lang="en"/>
              <a:t> Volume </a:t>
            </a:r>
            <a:r>
              <a:rPr lang="en"/>
              <a:t>setup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External</a:t>
            </a:r>
            <a:r>
              <a:rPr lang="en"/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.env</a:t>
            </a:r>
            <a:r>
              <a:rPr lang="en"/>
              <a:t> substitution 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Secure</a:t>
            </a:r>
            <a:r>
              <a:rPr lang="en"/>
              <a:t> DB password file </a:t>
            </a:r>
            <a:r>
              <a:rPr lang="en"/>
              <a:t>using</a:t>
            </a:r>
            <a:r>
              <a:rPr lang="en"/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secrets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Connect</a:t>
            </a:r>
            <a:r>
              <a:rPr lang="en"/>
              <a:t> React UI → Backend Spring Boot → Postgres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Robust startup </a:t>
            </a:r>
            <a:r>
              <a:rPr b="1" lang="en"/>
              <a:t>sequencing</a:t>
            </a:r>
            <a:r>
              <a:rPr lang="en"/>
              <a:t>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depends-on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Auto-</a:t>
            </a:r>
            <a:r>
              <a:rPr b="1" lang="en"/>
              <a:t>recovery</a:t>
            </a:r>
            <a:r>
              <a:rPr lang="en"/>
              <a:t> :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on-failure</a:t>
            </a:r>
            <a:r>
              <a:rPr lang="en"/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unless-stopped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Scaling</a:t>
            </a:r>
            <a:r>
              <a:rPr lang="en"/>
              <a:t>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compose up</a:t>
            </a:r>
            <a:r>
              <a:rPr lang="en"/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--scale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Health-check </a:t>
            </a:r>
            <a:r>
              <a:rPr lang="en"/>
              <a:t>and</a:t>
            </a:r>
            <a:r>
              <a:rPr b="1" lang="en"/>
              <a:t> Logging</a:t>
            </a:r>
            <a:r>
              <a:rPr lang="en"/>
              <a:t> drivers setup.</a:t>
            </a:r>
            <a:endParaRPr/>
          </a:p>
        </p:txBody>
      </p:sp>
      <p:sp>
        <p:nvSpPr>
          <p:cNvPr id="806" name="Google Shape;806;p85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Challenges</a:t>
            </a:r>
            <a:endParaRPr/>
          </a:p>
        </p:txBody>
      </p:sp>
      <p:sp>
        <p:nvSpPr>
          <p:cNvPr id="807" name="Google Shape;807;p8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8" name="Google Shape;808;p85" title="Screenshot From 2025-10-15 15-14-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75" y="596800"/>
            <a:ext cx="3354126" cy="4197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6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Autograder</a:t>
            </a:r>
            <a:endParaRPr/>
          </a:p>
        </p:txBody>
      </p:sp>
      <p:sp>
        <p:nvSpPr>
          <p:cNvPr id="814" name="Google Shape;814;p8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5" name="Google Shape;815;p86" title="act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475" y="1045075"/>
            <a:ext cx="7824527" cy="378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7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6	</a:t>
            </a:r>
            <a:endParaRPr/>
          </a:p>
        </p:txBody>
      </p:sp>
      <p:sp>
        <p:nvSpPr>
          <p:cNvPr id="821" name="Google Shape;821;p87"/>
          <p:cNvSpPr txBox="1"/>
          <p:nvPr>
            <p:ph idx="2" type="title"/>
          </p:nvPr>
        </p:nvSpPr>
        <p:spPr>
          <a:xfrm>
            <a:off x="420875" y="3144800"/>
            <a:ext cx="551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Make Dockerfiles Production Ready</a:t>
            </a:r>
            <a:endParaRPr sz="2400"/>
          </a:p>
        </p:txBody>
      </p:sp>
      <p:sp>
        <p:nvSpPr>
          <p:cNvPr id="822" name="Google Shape;822;p8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8"/>
          <p:cNvSpPr txBox="1"/>
          <p:nvPr>
            <p:ph idx="1" type="body"/>
          </p:nvPr>
        </p:nvSpPr>
        <p:spPr>
          <a:xfrm>
            <a:off x="452575" y="1240575"/>
            <a:ext cx="44526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🎯 To transform a basic, </a:t>
            </a:r>
            <a:r>
              <a:rPr b="1" lang="en" sz="1400"/>
              <a:t>naive</a:t>
            </a:r>
            <a:r>
              <a:rPr lang="en" sz="1400"/>
              <a:t> Dockerfile into a </a:t>
            </a:r>
            <a:r>
              <a:rPr b="1" lang="en" sz="1400"/>
              <a:t>production-ready</a:t>
            </a:r>
            <a:r>
              <a:rPr lang="en" sz="1400"/>
              <a:t> version that is significantly </a:t>
            </a:r>
            <a:r>
              <a:rPr b="1" lang="en" sz="1400"/>
              <a:t>smaller</a:t>
            </a:r>
            <a:r>
              <a:rPr lang="en" sz="1400"/>
              <a:t>, </a:t>
            </a:r>
            <a:r>
              <a:rPr b="1" lang="en" sz="1400"/>
              <a:t>faster</a:t>
            </a:r>
            <a:r>
              <a:rPr lang="en" sz="1400"/>
              <a:t> to build, and more </a:t>
            </a:r>
            <a:r>
              <a:rPr b="1" lang="en" sz="1400"/>
              <a:t>secure</a:t>
            </a:r>
            <a:r>
              <a:rPr lang="en" sz="1400"/>
              <a:t>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Multi-Stage Builds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 Caching.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Optimize </a:t>
            </a:r>
            <a:r>
              <a:rPr b="1" lang="en" sz="1400"/>
              <a:t>layer order</a:t>
            </a:r>
            <a:r>
              <a:rPr lang="en" sz="1400"/>
              <a:t>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 Slimming.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Security Hardening 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scan</a:t>
            </a:r>
            <a:r>
              <a:rPr lang="en" sz="1400"/>
              <a:t> for vulnerabilities with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trivy</a:t>
            </a:r>
            <a:r>
              <a:rPr lang="en" sz="1400"/>
              <a:t>.</a:t>
            </a:r>
            <a:endParaRPr sz="1400"/>
          </a:p>
        </p:txBody>
      </p:sp>
      <p:sp>
        <p:nvSpPr>
          <p:cNvPr id="828" name="Google Shape;828;p88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829" name="Google Shape;829;p8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0" name="Google Shape;830;p88" title="ChatGPT Image Oct 15, 2025, 04_08_3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175" y="1471900"/>
            <a:ext cx="4116276" cy="27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9"/>
          <p:cNvSpPr txBox="1"/>
          <p:nvPr>
            <p:ph idx="1" type="body"/>
          </p:nvPr>
        </p:nvSpPr>
        <p:spPr>
          <a:xfrm>
            <a:off x="420875" y="1000125"/>
            <a:ext cx="49221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🏗️ Multi-Stage Builds: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 a </a:t>
            </a:r>
            <a:r>
              <a:rPr b="1" lang="en" sz="1300"/>
              <a:t>builder stage</a:t>
            </a:r>
            <a:r>
              <a:rPr lang="en" sz="1300"/>
              <a:t> for </a:t>
            </a:r>
            <a:r>
              <a:rPr b="1" lang="en" sz="1300"/>
              <a:t>compiling</a:t>
            </a:r>
            <a:r>
              <a:rPr lang="en" sz="1300"/>
              <a:t> and a </a:t>
            </a:r>
            <a:r>
              <a:rPr b="1" lang="en" sz="1300"/>
              <a:t>minimal </a:t>
            </a:r>
            <a:r>
              <a:rPr lang="en" sz="1300"/>
              <a:t>final</a:t>
            </a:r>
            <a:r>
              <a:rPr b="1" lang="en" sz="1300"/>
              <a:t> </a:t>
            </a:r>
            <a:r>
              <a:rPr lang="en" sz="1300"/>
              <a:t>stage for </a:t>
            </a:r>
            <a:r>
              <a:rPr b="1" lang="en" sz="1300"/>
              <a:t>running</a:t>
            </a:r>
            <a:r>
              <a:rPr lang="en" sz="1300"/>
              <a:t>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 </a:t>
            </a:r>
            <a:r>
              <a:rPr b="1" lang="en" sz="1300"/>
              <a:t>copying only the final artifact</a:t>
            </a:r>
            <a:r>
              <a:rPr lang="en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⚡ Cache Mounts (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--mount=type=cache</a:t>
            </a:r>
            <a:r>
              <a:rPr lang="en" sz="1300"/>
              <a:t>):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 </a:t>
            </a:r>
            <a:r>
              <a:rPr b="1" lang="en" sz="1300"/>
              <a:t>BuildKit</a:t>
            </a:r>
            <a:r>
              <a:rPr lang="en" sz="1300"/>
              <a:t> to cache </a:t>
            </a:r>
            <a:r>
              <a:rPr b="1" lang="en" sz="1300"/>
              <a:t>package manager</a:t>
            </a:r>
            <a:r>
              <a:rPr lang="en" sz="1300"/>
              <a:t> dependencies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makes</a:t>
            </a:r>
            <a:r>
              <a:rPr lang="en" sz="1300"/>
              <a:t> subsequent builds nearly instant.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🪶 Minimal Base Images: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 Start the final stage from a tiny base like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scratch</a:t>
            </a:r>
            <a:r>
              <a:rPr lang="en" sz="1300"/>
              <a:t> or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distroless</a:t>
            </a:r>
            <a:r>
              <a:rPr lang="en" sz="1300"/>
              <a:t>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drastically reduces size and vulnerabilities.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🔒 Security Best Practices: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Run final container as non-root (</a:t>
            </a:r>
            <a:r>
              <a:rPr b="1" lang="en" sz="1300"/>
              <a:t>USER 10001</a:t>
            </a:r>
            <a:r>
              <a:rPr lang="en" sz="1300"/>
              <a:t>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add a </a:t>
            </a:r>
            <a:r>
              <a:rPr lang="en" sz="1300"/>
              <a:t>HEALTH-CHECK</a:t>
            </a:r>
            <a:r>
              <a:rPr lang="en" sz="1300"/>
              <a:t> for reliability.</a:t>
            </a:r>
            <a:endParaRPr sz="1300"/>
          </a:p>
        </p:txBody>
      </p:sp>
      <p:sp>
        <p:nvSpPr>
          <p:cNvPr id="836" name="Google Shape;836;p89"/>
          <p:cNvSpPr txBox="1"/>
          <p:nvPr>
            <p:ph type="title"/>
          </p:nvPr>
        </p:nvSpPr>
        <p:spPr>
          <a:xfrm>
            <a:off x="452575" y="372275"/>
            <a:ext cx="67593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Optimization Techniques</a:t>
            </a:r>
            <a:endParaRPr/>
          </a:p>
        </p:txBody>
      </p:sp>
      <p:sp>
        <p:nvSpPr>
          <p:cNvPr id="837" name="Google Shape;837;p8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8" name="Google Shape;838;p89" title="What Are Docker Image Layers_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375" y="1047800"/>
            <a:ext cx="3496226" cy="37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9"/>
          <p:cNvSpPr/>
          <p:nvPr/>
        </p:nvSpPr>
        <p:spPr>
          <a:xfrm>
            <a:off x="5495375" y="1054475"/>
            <a:ext cx="1474200" cy="605400"/>
          </a:xfrm>
          <a:prstGeom prst="wedgeRectCallout">
            <a:avLst>
              <a:gd fmla="val 33662" name="adj1"/>
              <a:gd fmla="val 87120" name="adj2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Staging + </a:t>
            </a:r>
            <a:br>
              <a:rPr lang="en" sz="1200"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latin typeface="Inter"/>
                <a:ea typeface="Inter"/>
                <a:cs typeface="Inter"/>
                <a:sym typeface="Inter"/>
              </a:rPr>
              <a:t>distroless runtime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0" name="Google Shape;840;p89"/>
          <p:cNvSpPr/>
          <p:nvPr/>
        </p:nvSpPr>
        <p:spPr>
          <a:xfrm>
            <a:off x="8218500" y="2442475"/>
            <a:ext cx="773100" cy="393600"/>
          </a:xfrm>
          <a:prstGeom prst="wedgeRectCallout">
            <a:avLst>
              <a:gd fmla="val -71973" name="adj1"/>
              <a:gd fmla="val -621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Lighter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1" name="Google Shape;841;p89"/>
          <p:cNvSpPr/>
          <p:nvPr/>
        </p:nvSpPr>
        <p:spPr>
          <a:xfrm>
            <a:off x="5633350" y="2215125"/>
            <a:ext cx="945600" cy="393600"/>
          </a:xfrm>
          <a:prstGeom prst="wedgeRectCallout">
            <a:avLst>
              <a:gd fmla="val 36339" name="adj1"/>
              <a:gd fmla="val 78633" name="adj2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Mount cache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2" name="Google Shape;842;p89"/>
          <p:cNvSpPr/>
          <p:nvPr/>
        </p:nvSpPr>
        <p:spPr>
          <a:xfrm>
            <a:off x="8150675" y="3205375"/>
            <a:ext cx="773100" cy="393600"/>
          </a:xfrm>
          <a:prstGeom prst="wedgeRectCallout">
            <a:avLst>
              <a:gd fmla="val -57040" name="adj1"/>
              <a:gd fmla="val -86528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Faster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3" name="Google Shape;843;p89"/>
          <p:cNvSpPr/>
          <p:nvPr/>
        </p:nvSpPr>
        <p:spPr>
          <a:xfrm>
            <a:off x="5570050" y="3050750"/>
            <a:ext cx="1008900" cy="493800"/>
          </a:xfrm>
          <a:prstGeom prst="wedgeRectCallout">
            <a:avLst>
              <a:gd fmla="val 47314" name="adj1"/>
              <a:gd fmla="val 78954" name="adj2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healthcheck +</a:t>
            </a:r>
            <a:br>
              <a:rPr lang="en" sz="1100">
                <a:latin typeface="Inter"/>
                <a:ea typeface="Inter"/>
                <a:cs typeface="Inter"/>
                <a:sym typeface="Inter"/>
              </a:rPr>
            </a:br>
            <a:r>
              <a:rPr lang="en" sz="1100">
                <a:latin typeface="Inter"/>
                <a:ea typeface="Inter"/>
                <a:cs typeface="Inter"/>
                <a:sym typeface="Inter"/>
              </a:rPr>
              <a:t>non-root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4" name="Google Shape;844;p89"/>
          <p:cNvSpPr/>
          <p:nvPr/>
        </p:nvSpPr>
        <p:spPr>
          <a:xfrm>
            <a:off x="8028325" y="4046750"/>
            <a:ext cx="840900" cy="393600"/>
          </a:xfrm>
          <a:prstGeom prst="wedgeRectCallout">
            <a:avLst>
              <a:gd fmla="val -70240" name="adj1"/>
              <a:gd fmla="val -84223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Secure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5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Workflow</a:t>
            </a:r>
            <a:endParaRPr/>
          </a:p>
        </p:txBody>
      </p:sp>
      <p:sp>
        <p:nvSpPr>
          <p:cNvPr id="343" name="Google Shape;343;p45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4" name="Google Shape;344;p45"/>
          <p:cNvCxnSpPr/>
          <p:nvPr/>
        </p:nvCxnSpPr>
        <p:spPr>
          <a:xfrm>
            <a:off x="4572000" y="150875"/>
            <a:ext cx="0" cy="4763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5" name="Google Shape;345;p45"/>
          <p:cNvSpPr/>
          <p:nvPr/>
        </p:nvSpPr>
        <p:spPr>
          <a:xfrm>
            <a:off x="5724688" y="1328236"/>
            <a:ext cx="18936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Create/Edit Lab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5"/>
          <p:cNvSpPr/>
          <p:nvPr/>
        </p:nvSpPr>
        <p:spPr>
          <a:xfrm>
            <a:off x="4837325" y="2574781"/>
            <a:ext cx="1013100" cy="52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Save in DB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7" name="Google Shape;347;p45"/>
          <p:cNvCxnSpPr>
            <a:stCxn id="345" idx="2"/>
            <a:endCxn id="346" idx="0"/>
          </p:cNvCxnSpPr>
          <p:nvPr/>
        </p:nvCxnSpPr>
        <p:spPr>
          <a:xfrm rot="5400000">
            <a:off x="5581288" y="1484536"/>
            <a:ext cx="852900" cy="1327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45"/>
          <p:cNvSpPr txBox="1"/>
          <p:nvPr/>
        </p:nvSpPr>
        <p:spPr>
          <a:xfrm>
            <a:off x="7223850" y="570986"/>
            <a:ext cx="12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BodhiTree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7536675" y="2574781"/>
            <a:ext cx="1317300" cy="52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Save In Storage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5"/>
          <p:cNvSpPr/>
          <p:nvPr/>
        </p:nvSpPr>
        <p:spPr>
          <a:xfrm>
            <a:off x="6047188" y="2641381"/>
            <a:ext cx="1248600" cy="393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Build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1" name="Google Shape;351;p45"/>
          <p:cNvCxnSpPr>
            <a:stCxn id="345" idx="2"/>
            <a:endCxn id="350" idx="0"/>
          </p:cNvCxnSpPr>
          <p:nvPr/>
        </p:nvCxnSpPr>
        <p:spPr>
          <a:xfrm flipH="1" rot="-5400000">
            <a:off x="6212038" y="2181286"/>
            <a:ext cx="9195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2" name="Google Shape;352;p45"/>
          <p:cNvCxnSpPr>
            <a:stCxn id="345" idx="2"/>
            <a:endCxn id="349" idx="0"/>
          </p:cNvCxnSpPr>
          <p:nvPr/>
        </p:nvCxnSpPr>
        <p:spPr>
          <a:xfrm flipH="1" rot="-5400000">
            <a:off x="7006888" y="1386436"/>
            <a:ext cx="852900" cy="15237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3" name="Google Shape;353;p45"/>
          <p:cNvSpPr/>
          <p:nvPr/>
        </p:nvSpPr>
        <p:spPr>
          <a:xfrm>
            <a:off x="6047188" y="3399077"/>
            <a:ext cx="1248600" cy="393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4" name="Google Shape;354;p45"/>
          <p:cNvCxnSpPr>
            <a:stCxn id="350" idx="2"/>
            <a:endCxn id="353" idx="0"/>
          </p:cNvCxnSpPr>
          <p:nvPr/>
        </p:nvCxnSpPr>
        <p:spPr>
          <a:xfrm flipH="1" rot="-5400000">
            <a:off x="6489688" y="3216781"/>
            <a:ext cx="364200" cy="6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5" name="Google Shape;355;p45"/>
          <p:cNvSpPr txBox="1"/>
          <p:nvPr/>
        </p:nvSpPr>
        <p:spPr>
          <a:xfrm>
            <a:off x="5181675" y="1891036"/>
            <a:ext cx="11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MetaData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7485750" y="1891036"/>
            <a:ext cx="145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Files and Script</a:t>
            </a:r>
            <a:endParaRPr sz="1200">
              <a:solidFill>
                <a:srgbClr val="000000"/>
              </a:solidFill>
            </a:endParaRPr>
          </a:p>
        </p:txBody>
      </p:sp>
      <p:grpSp>
        <p:nvGrpSpPr>
          <p:cNvPr id="357" name="Google Shape;357;p45"/>
          <p:cNvGrpSpPr/>
          <p:nvPr/>
        </p:nvGrpSpPr>
        <p:grpSpPr>
          <a:xfrm>
            <a:off x="1462768" y="1524950"/>
            <a:ext cx="4262045" cy="2315725"/>
            <a:chOff x="1462768" y="1524950"/>
            <a:chExt cx="4262045" cy="2315725"/>
          </a:xfrm>
        </p:grpSpPr>
        <p:grpSp>
          <p:nvGrpSpPr>
            <p:cNvPr id="358" name="Google Shape;358;p45"/>
            <p:cNvGrpSpPr/>
            <p:nvPr/>
          </p:nvGrpSpPr>
          <p:grpSpPr>
            <a:xfrm>
              <a:off x="1462768" y="2072450"/>
              <a:ext cx="2950445" cy="1768225"/>
              <a:chOff x="2251982" y="1351271"/>
              <a:chExt cx="2950445" cy="1768225"/>
            </a:xfrm>
          </p:grpSpPr>
          <p:sp>
            <p:nvSpPr>
              <p:cNvPr id="359" name="Google Shape;359;p45"/>
              <p:cNvSpPr txBox="1"/>
              <p:nvPr/>
            </p:nvSpPr>
            <p:spPr>
              <a:xfrm>
                <a:off x="2251982" y="1395096"/>
                <a:ext cx="2846400" cy="172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667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1500"/>
                  <a:buFont typeface="Lato"/>
                  <a:buAutoNum type="arabicPeriod"/>
                </a:pPr>
                <a:r>
                  <a:rPr lang="en" sz="1500">
                    <a:solidFill>
                      <a:srgbClr val="1A1A1A"/>
                    </a:solidFill>
                    <a:latin typeface="Lato"/>
                    <a:ea typeface="Lato"/>
                    <a:cs typeface="Lato"/>
                    <a:sym typeface="Lato"/>
                  </a:rPr>
                  <a:t>Lab metadata</a:t>
                </a:r>
                <a:endParaRPr sz="1500">
                  <a:solidFill>
                    <a:srgbClr val="1A1A1A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-2667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1500"/>
                  <a:buFont typeface="Lato"/>
                  <a:buAutoNum type="arabicPeriod"/>
                </a:pPr>
                <a:r>
                  <a:rPr lang="en" sz="1500">
                    <a:solidFill>
                      <a:srgbClr val="1A1A1A"/>
                    </a:solidFill>
                    <a:latin typeface="Lato"/>
                    <a:ea typeface="Lato"/>
                    <a:cs typeface="Lato"/>
                    <a:sym typeface="Lato"/>
                  </a:rPr>
                  <a:t>Lab files</a:t>
                </a:r>
                <a:endParaRPr sz="1500">
                  <a:solidFill>
                    <a:srgbClr val="1A1A1A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-2667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1500"/>
                  <a:buFont typeface="Lato"/>
                  <a:buAutoNum type="arabicPeriod"/>
                </a:pPr>
                <a:r>
                  <a:rPr lang="en" sz="1500">
                    <a:solidFill>
                      <a:srgbClr val="1A1A1A"/>
                    </a:solidFill>
                    <a:latin typeface="Lato"/>
                    <a:ea typeface="Lato"/>
                    <a:cs typeface="Lato"/>
                    <a:sym typeface="Lato"/>
                  </a:rPr>
                  <a:t>Env. setup file (</a:t>
                </a:r>
                <a:r>
                  <a:rPr b="1" lang="en" sz="1500">
                    <a:solidFill>
                      <a:srgbClr val="1A1A1A"/>
                    </a:solidFill>
                    <a:latin typeface="Lato"/>
                    <a:ea typeface="Lato"/>
                    <a:cs typeface="Lato"/>
                    <a:sym typeface="Lato"/>
                  </a:rPr>
                  <a:t>Dockerfile</a:t>
                </a:r>
                <a:r>
                  <a:rPr lang="en" sz="1500">
                    <a:solidFill>
                      <a:srgbClr val="1A1A1A"/>
                    </a:solidFill>
                    <a:latin typeface="Lato"/>
                    <a:ea typeface="Lato"/>
                    <a:cs typeface="Lato"/>
                    <a:sym typeface="Lato"/>
                  </a:rPr>
                  <a:t>)</a:t>
                </a:r>
                <a:endParaRPr sz="1500">
                  <a:solidFill>
                    <a:srgbClr val="1A1A1A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-26670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1500"/>
                  <a:buFont typeface="Lato"/>
                  <a:buAutoNum type="arabicPeriod"/>
                </a:pPr>
                <a:r>
                  <a:rPr lang="en" sz="1500">
                    <a:solidFill>
                      <a:srgbClr val="1A1A1A"/>
                    </a:solidFill>
                    <a:latin typeface="Lato"/>
                    <a:ea typeface="Lato"/>
                    <a:cs typeface="Lato"/>
                    <a:sym typeface="Lato"/>
                  </a:rPr>
                  <a:t>Evaluation Scripts</a:t>
                </a:r>
                <a:endParaRPr sz="1500">
                  <a:solidFill>
                    <a:srgbClr val="1A1A1A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0" name="Google Shape;360;p45"/>
              <p:cNvSpPr/>
              <p:nvPr/>
            </p:nvSpPr>
            <p:spPr>
              <a:xfrm>
                <a:off x="4984928" y="1351271"/>
                <a:ext cx="217500" cy="15354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rgbClr val="1A1A1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61" name="Google Shape;361;p45"/>
            <p:cNvCxnSpPr>
              <a:stCxn id="360" idx="1"/>
              <a:endCxn id="345" idx="1"/>
            </p:cNvCxnSpPr>
            <p:nvPr/>
          </p:nvCxnSpPr>
          <p:spPr>
            <a:xfrm flipH="1" rot="10800000">
              <a:off x="4413213" y="1524950"/>
              <a:ext cx="1311600" cy="1315200"/>
            </a:xfrm>
            <a:prstGeom prst="curvedConnector3">
              <a:avLst>
                <a:gd fmla="val 29743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362" name="Google Shape;362;p45"/>
          <p:cNvSpPr/>
          <p:nvPr/>
        </p:nvSpPr>
        <p:spPr>
          <a:xfrm>
            <a:off x="5909638" y="4152536"/>
            <a:ext cx="1523700" cy="590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Docker Image Repository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3" name="Google Shape;363;p45"/>
          <p:cNvCxnSpPr>
            <a:endCxn id="362" idx="0"/>
          </p:cNvCxnSpPr>
          <p:nvPr/>
        </p:nvCxnSpPr>
        <p:spPr>
          <a:xfrm flipH="1" rot="-5400000">
            <a:off x="6489088" y="3970136"/>
            <a:ext cx="364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4" name="Google Shape;364;p45"/>
          <p:cNvSpPr txBox="1"/>
          <p:nvPr/>
        </p:nvSpPr>
        <p:spPr>
          <a:xfrm>
            <a:off x="6189418" y="3800127"/>
            <a:ext cx="11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Push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335975" y="4771675"/>
            <a:ext cx="59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</a:endParaRPr>
          </a:p>
        </p:txBody>
      </p:sp>
      <p:pic>
        <p:nvPicPr>
          <p:cNvPr id="366" name="Google Shape;366;p45" title="logo192-removebg-preview.png"/>
          <p:cNvPicPr preferRelativeResize="0"/>
          <p:nvPr/>
        </p:nvPicPr>
        <p:blipFill rotWithShape="1">
          <a:blip r:embed="rId3">
            <a:alphaModFix/>
          </a:blip>
          <a:srcRect b="0" l="5626" r="5626" t="0"/>
          <a:stretch/>
        </p:blipFill>
        <p:spPr>
          <a:xfrm>
            <a:off x="6263170" y="342084"/>
            <a:ext cx="816056" cy="9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6222650" y="1996959"/>
            <a:ext cx="11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DockerFile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68" name="Google Shape;368;p45" title="106182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750" y="2227662"/>
            <a:ext cx="1221025" cy="12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0"/>
          <p:cNvSpPr txBox="1"/>
          <p:nvPr>
            <p:ph idx="1" type="body"/>
          </p:nvPr>
        </p:nvSpPr>
        <p:spPr>
          <a:xfrm>
            <a:off x="452575" y="1517075"/>
            <a:ext cx="5032500" cy="31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Two tasks</a:t>
            </a:r>
            <a:r>
              <a:rPr lang="en" sz="1300"/>
              <a:t> activity s</a:t>
            </a:r>
            <a:r>
              <a:rPr lang="en" sz="1300"/>
              <a:t>plit into: </a:t>
            </a:r>
            <a:r>
              <a:rPr b="1" lang="en" sz="1300"/>
              <a:t>guided</a:t>
            </a:r>
            <a:r>
              <a:rPr lang="en" sz="1300"/>
              <a:t> example + hands-on </a:t>
            </a:r>
            <a:r>
              <a:rPr b="1" lang="en" sz="1300"/>
              <a:t>exercise</a:t>
            </a:r>
            <a:r>
              <a:rPr lang="en" sz="1300"/>
              <a:t>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Part1: </a:t>
            </a:r>
            <a:r>
              <a:rPr b="1" lang="en" sz="1300"/>
              <a:t>Go</a:t>
            </a:r>
            <a:r>
              <a:rPr lang="en" sz="1300"/>
              <a:t> Worked Example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 step-by-step walkthrough to optimize Dockerfile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 base image: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golang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Apply proper layer </a:t>
            </a:r>
            <a:r>
              <a:rPr b="1" lang="en" sz="1300"/>
              <a:t>order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Apply multi-staging: </a:t>
            </a:r>
            <a:br>
              <a:rPr lang="en" sz="1300"/>
            </a:b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COPY --from=builder /server /server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Using </a:t>
            </a:r>
            <a:r>
              <a:rPr b="1" lang="en" sz="1300"/>
              <a:t>Trivy</a:t>
            </a:r>
            <a:r>
              <a:rPr lang="en" sz="1300"/>
              <a:t> for assess vulnerabilities.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Part2: </a:t>
            </a:r>
            <a:r>
              <a:rPr b="1" lang="en" sz="1300"/>
              <a:t>Node.js</a:t>
            </a:r>
            <a:r>
              <a:rPr lang="en" sz="1300"/>
              <a:t> Exercise (Hands-On)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Create a dockerized Node app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Provide student with a</a:t>
            </a:r>
            <a:r>
              <a:rPr b="1" lang="en" sz="1300"/>
              <a:t> naive Node.js Dockerfile</a:t>
            </a:r>
            <a:r>
              <a:rPr lang="en" sz="1300"/>
              <a:t>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Ask student to make it </a:t>
            </a:r>
            <a:r>
              <a:rPr b="1" lang="en" sz="1300"/>
              <a:t>prod-ready</a:t>
            </a:r>
            <a:r>
              <a:rPr lang="en" sz="1300"/>
              <a:t>.</a:t>
            </a:r>
            <a:r>
              <a:rPr lang="en" sz="1300"/>
              <a:t>	</a:t>
            </a:r>
            <a:endParaRPr sz="1300"/>
          </a:p>
        </p:txBody>
      </p:sp>
      <p:sp>
        <p:nvSpPr>
          <p:cNvPr id="850" name="Google Shape;850;p90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Challenges</a:t>
            </a:r>
            <a:endParaRPr/>
          </a:p>
        </p:txBody>
      </p:sp>
      <p:sp>
        <p:nvSpPr>
          <p:cNvPr id="851" name="Google Shape;851;p9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2" name="Google Shape;852;p90" title="Screenshot From 2025-10-15 16-42-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0" y="619775"/>
            <a:ext cx="3446700" cy="40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1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Autograder</a:t>
            </a:r>
            <a:endParaRPr/>
          </a:p>
        </p:txBody>
      </p:sp>
      <p:sp>
        <p:nvSpPr>
          <p:cNvPr id="858" name="Google Shape;858;p9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9" name="Google Shape;859;p91" title="act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500" y="1044700"/>
            <a:ext cx="7566449" cy="383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2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7	</a:t>
            </a:r>
            <a:endParaRPr/>
          </a:p>
        </p:txBody>
      </p:sp>
      <p:sp>
        <p:nvSpPr>
          <p:cNvPr id="865" name="Google Shape;865;p92"/>
          <p:cNvSpPr txBox="1"/>
          <p:nvPr>
            <p:ph idx="2" type="title"/>
          </p:nvPr>
        </p:nvSpPr>
        <p:spPr>
          <a:xfrm>
            <a:off x="420875" y="3144800"/>
            <a:ext cx="65937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Advanced Docker Concepts (Bonus)</a:t>
            </a:r>
            <a:endParaRPr sz="2400"/>
          </a:p>
        </p:txBody>
      </p:sp>
      <p:sp>
        <p:nvSpPr>
          <p:cNvPr id="866" name="Google Shape;866;p9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3"/>
          <p:cNvSpPr txBox="1"/>
          <p:nvPr>
            <p:ph idx="1" type="body"/>
          </p:nvPr>
        </p:nvSpPr>
        <p:spPr>
          <a:xfrm>
            <a:off x="452575" y="1122700"/>
            <a:ext cx="445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 </a:t>
            </a:r>
            <a:r>
              <a:rPr lang="en" sz="1300"/>
              <a:t>To explore how Docker works under the hood.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Docker Engine &amp; API: How the Docker client talks to the </a:t>
            </a:r>
            <a:r>
              <a:rPr b="1" lang="en" sz="1300"/>
              <a:t>daemon</a:t>
            </a:r>
            <a:r>
              <a:rPr lang="en" sz="1300"/>
              <a:t>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Kernel Features: </a:t>
            </a:r>
            <a:r>
              <a:rPr b="1" lang="en" sz="1300"/>
              <a:t>Namespaces</a:t>
            </a:r>
            <a:r>
              <a:rPr lang="en" sz="1300"/>
              <a:t> for isolation and </a:t>
            </a:r>
            <a:r>
              <a:rPr b="1" lang="en" sz="1300"/>
              <a:t>Cgroups</a:t>
            </a:r>
            <a:r>
              <a:rPr lang="en" sz="1300"/>
              <a:t> for resource limits.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Storage &amp; Layers: How </a:t>
            </a:r>
            <a:r>
              <a:rPr b="1" lang="en" sz="1300"/>
              <a:t>overlay2</a:t>
            </a:r>
            <a:r>
              <a:rPr lang="en" sz="1300"/>
              <a:t> and union filesystems make images efficient.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</a:t>
            </a:r>
            <a:r>
              <a:rPr b="1" lang="en" sz="1300"/>
              <a:t>OCI</a:t>
            </a:r>
            <a:r>
              <a:rPr lang="en" sz="1300"/>
              <a:t> Standard: The standards that allow runtimes like Docker, containerd, and runc to interoperate.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Modern Tooling: </a:t>
            </a:r>
            <a:r>
              <a:rPr b="1" lang="en" sz="1300"/>
              <a:t>Rootless</a:t>
            </a:r>
            <a:r>
              <a:rPr lang="en" sz="1300"/>
              <a:t> Docker for security and docker </a:t>
            </a:r>
            <a:r>
              <a:rPr b="1" lang="en" sz="1300"/>
              <a:t>init</a:t>
            </a:r>
            <a:r>
              <a:rPr lang="en" sz="1300"/>
              <a:t> for project scaffolding.</a:t>
            </a:r>
            <a:endParaRPr sz="1300"/>
          </a:p>
        </p:txBody>
      </p:sp>
      <p:sp>
        <p:nvSpPr>
          <p:cNvPr id="872" name="Google Shape;872;p93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873" name="Google Shape;873;p9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4" name="Google Shape;874;p93" title="ChatGPT Image Oct 15, 2025, 05_09_0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175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4"/>
          <p:cNvSpPr txBox="1"/>
          <p:nvPr>
            <p:ph type="title"/>
          </p:nvPr>
        </p:nvSpPr>
        <p:spPr>
          <a:xfrm>
            <a:off x="450850" y="453925"/>
            <a:ext cx="61275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880" name="Google Shape;880;p94"/>
          <p:cNvSpPr/>
          <p:nvPr/>
        </p:nvSpPr>
        <p:spPr>
          <a:xfrm>
            <a:off x="6986834" y="1364110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Serverless 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2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81" name="Google Shape;881;p94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94"/>
          <p:cNvSpPr/>
          <p:nvPr/>
        </p:nvSpPr>
        <p:spPr>
          <a:xfrm>
            <a:off x="420884" y="1364123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About </a:t>
            </a: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83" name="Google Shape;883;p94"/>
          <p:cNvSpPr/>
          <p:nvPr/>
        </p:nvSpPr>
        <p:spPr>
          <a:xfrm>
            <a:off x="2609522" y="1364123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4" name="Google Shape;884;p94"/>
          <p:cNvSpPr/>
          <p:nvPr/>
        </p:nvSpPr>
        <p:spPr>
          <a:xfrm>
            <a:off x="4798184" y="1364110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About</a:t>
            </a: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Serverless</a:t>
            </a: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Framework</a:t>
            </a: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85" name="Google Shape;885;p94" title="docker-mark-bl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01" y="2268910"/>
            <a:ext cx="572749" cy="4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4" title="Serverless framework.png"/>
          <p:cNvPicPr preferRelativeResize="0"/>
          <p:nvPr/>
        </p:nvPicPr>
        <p:blipFill rotWithShape="1">
          <a:blip r:embed="rId4">
            <a:alphaModFix/>
          </a:blip>
          <a:srcRect b="81084" l="0" r="87037" t="0"/>
          <a:stretch/>
        </p:blipFill>
        <p:spPr>
          <a:xfrm>
            <a:off x="5376487" y="2318616"/>
            <a:ext cx="346975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4"/>
          <p:cNvSpPr/>
          <p:nvPr/>
        </p:nvSpPr>
        <p:spPr>
          <a:xfrm>
            <a:off x="20062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8" name="Google Shape;888;p94"/>
          <p:cNvSpPr/>
          <p:nvPr/>
        </p:nvSpPr>
        <p:spPr>
          <a:xfrm>
            <a:off x="419240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9" name="Google Shape;889;p94"/>
          <p:cNvSpPr/>
          <p:nvPr/>
        </p:nvSpPr>
        <p:spPr>
          <a:xfrm>
            <a:off x="63810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0" name="Google Shape;890;p94"/>
          <p:cNvSpPr/>
          <p:nvPr/>
        </p:nvSpPr>
        <p:spPr>
          <a:xfrm>
            <a:off x="1546725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1" name="Google Shape;891;p94"/>
          <p:cNvSpPr/>
          <p:nvPr/>
        </p:nvSpPr>
        <p:spPr>
          <a:xfrm>
            <a:off x="2665225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2" name="Google Shape;892;p94"/>
          <p:cNvSpPr/>
          <p:nvPr/>
        </p:nvSpPr>
        <p:spPr>
          <a:xfrm>
            <a:off x="4341650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3" name="Google Shape;893;p94"/>
          <p:cNvSpPr/>
          <p:nvPr/>
        </p:nvSpPr>
        <p:spPr>
          <a:xfrm>
            <a:off x="6469493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4" name="Google Shape;894;p94"/>
          <p:cNvSpPr/>
          <p:nvPr/>
        </p:nvSpPr>
        <p:spPr>
          <a:xfrm>
            <a:off x="7966529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5" name="Google Shape;895;p94"/>
          <p:cNvSpPr/>
          <p:nvPr/>
        </p:nvSpPr>
        <p:spPr>
          <a:xfrm>
            <a:off x="36557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6" name="Google Shape;896;p94"/>
          <p:cNvSpPr/>
          <p:nvPr/>
        </p:nvSpPr>
        <p:spPr>
          <a:xfrm>
            <a:off x="386764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7" name="Google Shape;897;p94"/>
          <p:cNvSpPr/>
          <p:nvPr/>
        </p:nvSpPr>
        <p:spPr>
          <a:xfrm>
            <a:off x="40794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8" name="Google Shape;898;p94"/>
          <p:cNvSpPr/>
          <p:nvPr/>
        </p:nvSpPr>
        <p:spPr>
          <a:xfrm>
            <a:off x="73703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9" name="Google Shape;899;p94"/>
          <p:cNvSpPr/>
          <p:nvPr/>
        </p:nvSpPr>
        <p:spPr>
          <a:xfrm>
            <a:off x="758222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0" name="Google Shape;900;p94"/>
          <p:cNvSpPr/>
          <p:nvPr/>
        </p:nvSpPr>
        <p:spPr>
          <a:xfrm>
            <a:off x="77940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01" name="Google Shape;901;p94"/>
          <p:cNvCxnSpPr>
            <a:stCxn id="883" idx="3"/>
            <a:endCxn id="890" idx="0"/>
          </p:cNvCxnSpPr>
          <p:nvPr/>
        </p:nvCxnSpPr>
        <p:spPr>
          <a:xfrm flipH="1">
            <a:off x="1955219" y="2647526"/>
            <a:ext cx="8745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94"/>
          <p:cNvCxnSpPr>
            <a:stCxn id="883" idx="4"/>
            <a:endCxn id="891" idx="0"/>
          </p:cNvCxnSpPr>
          <p:nvPr/>
        </p:nvCxnSpPr>
        <p:spPr>
          <a:xfrm flipH="1">
            <a:off x="3073922" y="2867723"/>
            <a:ext cx="287400" cy="702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94"/>
          <p:cNvCxnSpPr>
            <a:endCxn id="892" idx="0"/>
          </p:cNvCxnSpPr>
          <p:nvPr/>
        </p:nvCxnSpPr>
        <p:spPr>
          <a:xfrm>
            <a:off x="3892850" y="2647522"/>
            <a:ext cx="8574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94"/>
          <p:cNvCxnSpPr>
            <a:stCxn id="880" idx="3"/>
            <a:endCxn id="893" idx="0"/>
          </p:cNvCxnSpPr>
          <p:nvPr/>
        </p:nvCxnSpPr>
        <p:spPr>
          <a:xfrm flipH="1">
            <a:off x="6878231" y="2647513"/>
            <a:ext cx="3288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94"/>
          <p:cNvCxnSpPr>
            <a:stCxn id="880" idx="5"/>
            <a:endCxn id="894" idx="7"/>
          </p:cNvCxnSpPr>
          <p:nvPr/>
        </p:nvCxnSpPr>
        <p:spPr>
          <a:xfrm>
            <a:off x="8270237" y="2647513"/>
            <a:ext cx="393900" cy="104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6" name="Google Shape;906;p94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033" y="2268892"/>
            <a:ext cx="526500" cy="52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4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383" y="2268888"/>
            <a:ext cx="526500" cy="5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3" name="Google Shape;913;p95"/>
          <p:cNvSpPr txBox="1"/>
          <p:nvPr>
            <p:ph type="title"/>
          </p:nvPr>
        </p:nvSpPr>
        <p:spPr>
          <a:xfrm>
            <a:off x="312000" y="1479300"/>
            <a:ext cx="3824700" cy="19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About </a:t>
            </a:r>
            <a:r>
              <a:rPr lang="en" sz="5000"/>
              <a:t>Serverless Framework</a:t>
            </a:r>
            <a:endParaRPr sz="5000"/>
          </a:p>
        </p:txBody>
      </p:sp>
      <p:pic>
        <p:nvPicPr>
          <p:cNvPr id="914" name="Google Shape;914;p95" title="653af54b53f129ade6043c34_serverless-framework-v4-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575" y="921525"/>
            <a:ext cx="4884575" cy="2743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6"/>
          <p:cNvSpPr txBox="1"/>
          <p:nvPr>
            <p:ph idx="1" type="body"/>
          </p:nvPr>
        </p:nvSpPr>
        <p:spPr>
          <a:xfrm>
            <a:off x="452575" y="1075125"/>
            <a:ext cx="41193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No Server </a:t>
            </a:r>
            <a:r>
              <a:rPr lang="en" sz="1400"/>
              <a:t>Management.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Event-Driven</a:t>
            </a:r>
            <a:r>
              <a:rPr lang="en" sz="1400"/>
              <a:t> Execution: Functions run only when triggered (e.g. HTTP, S3).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Automatic Provisioning, Scaling, P</a:t>
            </a:r>
            <a:r>
              <a:rPr lang="en" sz="1400"/>
              <a:t>atching</a:t>
            </a:r>
            <a:r>
              <a:rPr lang="en" sz="1400"/>
              <a:t>: instantly based on </a:t>
            </a:r>
            <a:r>
              <a:rPr b="1" lang="en" sz="1400"/>
              <a:t>load</a:t>
            </a:r>
            <a:r>
              <a:rPr lang="en" sz="1400"/>
              <a:t>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Pay-per-Use</a:t>
            </a:r>
            <a:r>
              <a:rPr lang="en" sz="1400"/>
              <a:t>: Billed only for actual compute time, not idle servers.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Examples: </a:t>
            </a:r>
            <a:r>
              <a:rPr lang="en" sz="1400"/>
              <a:t>AWS </a:t>
            </a:r>
            <a:r>
              <a:rPr b="1" lang="en" sz="1400"/>
              <a:t>Lambda</a:t>
            </a:r>
            <a:r>
              <a:rPr lang="en" sz="1400"/>
              <a:t>, Azure </a:t>
            </a:r>
            <a:r>
              <a:rPr b="1" lang="en" sz="1400"/>
              <a:t>Functions</a:t>
            </a:r>
            <a:r>
              <a:rPr lang="en" sz="1400"/>
              <a:t>, Google </a:t>
            </a:r>
            <a:r>
              <a:rPr b="1" lang="en" sz="1400"/>
              <a:t>Cloud Functions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essence Serverless = Focus on </a:t>
            </a:r>
            <a:r>
              <a:rPr b="1" lang="en" sz="1400"/>
              <a:t>functions</a:t>
            </a:r>
            <a:r>
              <a:rPr lang="en" sz="1400"/>
              <a:t>, not servers.</a:t>
            </a:r>
            <a:endParaRPr sz="1400"/>
          </a:p>
        </p:txBody>
      </p:sp>
      <p:sp>
        <p:nvSpPr>
          <p:cNvPr id="920" name="Google Shape;920;p9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1" name="Google Shape;921;p96" title="How-it-works-Serverless-Compu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200" y="1075125"/>
            <a:ext cx="3999073" cy="38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6"/>
          <p:cNvSpPr txBox="1"/>
          <p:nvPr>
            <p:ph type="title"/>
          </p:nvPr>
        </p:nvSpPr>
        <p:spPr>
          <a:xfrm>
            <a:off x="452575" y="449025"/>
            <a:ext cx="8492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Serverless Computing?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7"/>
          <p:cNvSpPr txBox="1"/>
          <p:nvPr>
            <p:ph idx="1" type="body"/>
          </p:nvPr>
        </p:nvSpPr>
        <p:spPr>
          <a:xfrm>
            <a:off x="452575" y="1075125"/>
            <a:ext cx="41874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Open-source </a:t>
            </a:r>
            <a:r>
              <a:rPr b="1" lang="en" sz="1300"/>
              <a:t>toolkit </a:t>
            </a:r>
            <a:r>
              <a:rPr lang="en" sz="1300"/>
              <a:t>for building, deploying, and managing </a:t>
            </a:r>
            <a:r>
              <a:rPr b="1" lang="en" sz="1300"/>
              <a:t>Serverless Applications</a:t>
            </a:r>
            <a:r>
              <a:rPr lang="en" sz="1300"/>
              <a:t>.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Works across AWS, Azure, Google Cloud.</a:t>
            </a:r>
            <a:br>
              <a:rPr lang="en" sz="1300"/>
            </a:b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Entire application - </a:t>
            </a:r>
            <a:r>
              <a:rPr b="1" lang="en" sz="1300"/>
              <a:t>functions</a:t>
            </a:r>
            <a:r>
              <a:rPr lang="en" sz="1300"/>
              <a:t>, </a:t>
            </a:r>
            <a:r>
              <a:rPr b="1" lang="en" sz="1300"/>
              <a:t>events</a:t>
            </a:r>
            <a:r>
              <a:rPr lang="en" sz="1300"/>
              <a:t>, and </a:t>
            </a:r>
            <a:r>
              <a:rPr b="1" lang="en" sz="1300"/>
              <a:t>resources</a:t>
            </a:r>
            <a:r>
              <a:rPr lang="en" sz="1300"/>
              <a:t> are defined in a single declarative file: </a:t>
            </a:r>
            <a:r>
              <a:rPr b="1" lang="en" sz="1300"/>
              <a:t>serverless.yml</a:t>
            </a:r>
            <a:r>
              <a:rPr lang="en" sz="1300"/>
              <a:t>. </a:t>
            </a:r>
            <a:br>
              <a:rPr lang="en" sz="1300"/>
            </a:br>
            <a:r>
              <a:rPr lang="en" sz="1300"/>
              <a:t>The framework handles the rest.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It abstracts away complexity of cloud infrastructure. Developers focus on writing logic.</a:t>
            </a:r>
            <a:br>
              <a:rPr lang="en" sz="1300"/>
            </a:b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⚡ Faster Deployments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Enhanced Observability &amp; </a:t>
            </a:r>
            <a:r>
              <a:rPr b="1" lang="en" sz="1300"/>
              <a:t>Local Testing</a:t>
            </a:r>
            <a:endParaRPr b="1"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Productivity &amp; </a:t>
            </a:r>
            <a:r>
              <a:rPr b="1" lang="en" sz="1300"/>
              <a:t>portability</a:t>
            </a:r>
            <a:r>
              <a:rPr lang="en" sz="1300"/>
              <a:t> across clouds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28" name="Google Shape;928;p97"/>
          <p:cNvSpPr txBox="1"/>
          <p:nvPr>
            <p:ph type="title"/>
          </p:nvPr>
        </p:nvSpPr>
        <p:spPr>
          <a:xfrm>
            <a:off x="452575" y="449025"/>
            <a:ext cx="8492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Serverless Framework?</a:t>
            </a:r>
            <a:endParaRPr/>
          </a:p>
        </p:txBody>
      </p:sp>
      <p:sp>
        <p:nvSpPr>
          <p:cNvPr id="929" name="Google Shape;929;p9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0" name="Google Shape;930;p97" title="60d842eb833ad15b58a009ec_lambda-layers-thum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793" y="2527007"/>
            <a:ext cx="4005875" cy="21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97" title="serverless_illustr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793" y="1249107"/>
            <a:ext cx="4005875" cy="12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8"/>
          <p:cNvSpPr txBox="1"/>
          <p:nvPr>
            <p:ph idx="1" type="body"/>
          </p:nvPr>
        </p:nvSpPr>
        <p:spPr>
          <a:xfrm>
            <a:off x="420875" y="1544421"/>
            <a:ext cx="5018100" cy="32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Core Components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</a:t>
            </a:r>
            <a:r>
              <a:rPr lang="en" sz="1300"/>
              <a:t>erverless </a:t>
            </a:r>
            <a:r>
              <a:rPr b="1" lang="en" sz="1300"/>
              <a:t>CLI</a:t>
            </a:r>
            <a:r>
              <a:rPr lang="en" sz="1300"/>
              <a:t>: init, deploy, invoke functions.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serverless.yml</a:t>
            </a:r>
            <a:r>
              <a:rPr lang="en" sz="1300"/>
              <a:t>: declarative config.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Providers &amp; </a:t>
            </a:r>
            <a:r>
              <a:rPr b="1" lang="en" sz="1300"/>
              <a:t>Plugins</a:t>
            </a:r>
            <a:r>
              <a:rPr lang="en" sz="1300"/>
              <a:t>: extended modules.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Serverless </a:t>
            </a:r>
            <a:r>
              <a:rPr b="1" lang="en" sz="1300"/>
              <a:t>Dashboard</a:t>
            </a:r>
            <a:r>
              <a:rPr lang="en" sz="1300"/>
              <a:t>: monitoring.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Deployment Workflow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Parse &amp; validate</a:t>
            </a:r>
            <a:r>
              <a:rPr lang="en" sz="1300"/>
              <a:t> serverless.yml.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Package</a:t>
            </a:r>
            <a:r>
              <a:rPr lang="en" sz="1300"/>
              <a:t> functions + deps into ZIP files.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Generate native </a:t>
            </a:r>
            <a:r>
              <a:rPr b="1" lang="en" sz="1300"/>
              <a:t>IaC</a:t>
            </a:r>
            <a:r>
              <a:rPr lang="en" sz="1300"/>
              <a:t> template: </a:t>
            </a:r>
            <a:r>
              <a:rPr b="1" lang="en" sz="1300"/>
              <a:t>CloudFormation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Upload</a:t>
            </a:r>
            <a:r>
              <a:rPr lang="en" sz="1300"/>
              <a:t> artifacts to storage e.g. </a:t>
            </a:r>
            <a:r>
              <a:rPr b="1" lang="en" sz="1300"/>
              <a:t>S3</a:t>
            </a:r>
            <a:r>
              <a:rPr lang="en" sz="1300"/>
              <a:t> → deploy.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Track state</a:t>
            </a:r>
            <a:r>
              <a:rPr lang="en" sz="1300"/>
              <a:t> for rollbacks &amp; incremental updates.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Declarative IaC → Automated Deployment → Observable Runtime.</a:t>
            </a:r>
            <a:endParaRPr sz="1300"/>
          </a:p>
        </p:txBody>
      </p:sp>
      <p:sp>
        <p:nvSpPr>
          <p:cNvPr id="937" name="Google Shape;937;p98"/>
          <p:cNvSpPr txBox="1"/>
          <p:nvPr>
            <p:ph type="title"/>
          </p:nvPr>
        </p:nvSpPr>
        <p:spPr>
          <a:xfrm>
            <a:off x="452575" y="433500"/>
            <a:ext cx="8500800" cy="1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Serverless Framework v4 Architecture</a:t>
            </a:r>
            <a:endParaRPr/>
          </a:p>
        </p:txBody>
      </p:sp>
      <p:sp>
        <p:nvSpPr>
          <p:cNvPr id="938" name="Google Shape;938;p9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9" name="Google Shape;939;p98" title="serverless v4 ar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50" y="1220575"/>
            <a:ext cx="3514624" cy="351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>
            <p:ph type="title"/>
          </p:nvPr>
        </p:nvSpPr>
        <p:spPr>
          <a:xfrm>
            <a:off x="450850" y="453925"/>
            <a:ext cx="61275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945" name="Google Shape;945;p99"/>
          <p:cNvSpPr/>
          <p:nvPr/>
        </p:nvSpPr>
        <p:spPr>
          <a:xfrm>
            <a:off x="6986834" y="1364110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Serverless 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2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46" name="Google Shape;946;p99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7" name="Google Shape;947;p99"/>
          <p:cNvSpPr/>
          <p:nvPr/>
        </p:nvSpPr>
        <p:spPr>
          <a:xfrm>
            <a:off x="420884" y="1364123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About </a:t>
            </a: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48" name="Google Shape;948;p99"/>
          <p:cNvSpPr/>
          <p:nvPr/>
        </p:nvSpPr>
        <p:spPr>
          <a:xfrm>
            <a:off x="2609522" y="1364123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9" name="Google Shape;949;p99"/>
          <p:cNvSpPr/>
          <p:nvPr/>
        </p:nvSpPr>
        <p:spPr>
          <a:xfrm>
            <a:off x="4798184" y="1364110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About</a:t>
            </a: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Serverless</a:t>
            </a: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Framework</a:t>
            </a: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50" name="Google Shape;950;p99" title="docker-mark-bl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01" y="2268910"/>
            <a:ext cx="572749" cy="4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9" title="Serverless framework.png"/>
          <p:cNvPicPr preferRelativeResize="0"/>
          <p:nvPr/>
        </p:nvPicPr>
        <p:blipFill rotWithShape="1">
          <a:blip r:embed="rId4">
            <a:alphaModFix/>
          </a:blip>
          <a:srcRect b="81084" l="0" r="87037" t="0"/>
          <a:stretch/>
        </p:blipFill>
        <p:spPr>
          <a:xfrm>
            <a:off x="5376487" y="2318616"/>
            <a:ext cx="346975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9"/>
          <p:cNvSpPr/>
          <p:nvPr/>
        </p:nvSpPr>
        <p:spPr>
          <a:xfrm>
            <a:off x="20062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3" name="Google Shape;953;p99"/>
          <p:cNvSpPr/>
          <p:nvPr/>
        </p:nvSpPr>
        <p:spPr>
          <a:xfrm>
            <a:off x="419240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4" name="Google Shape;954;p99"/>
          <p:cNvSpPr/>
          <p:nvPr/>
        </p:nvSpPr>
        <p:spPr>
          <a:xfrm>
            <a:off x="63810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5" name="Google Shape;955;p99"/>
          <p:cNvSpPr/>
          <p:nvPr/>
        </p:nvSpPr>
        <p:spPr>
          <a:xfrm>
            <a:off x="1546725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6" name="Google Shape;956;p99"/>
          <p:cNvSpPr/>
          <p:nvPr/>
        </p:nvSpPr>
        <p:spPr>
          <a:xfrm>
            <a:off x="2665225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7" name="Google Shape;957;p99"/>
          <p:cNvSpPr/>
          <p:nvPr/>
        </p:nvSpPr>
        <p:spPr>
          <a:xfrm>
            <a:off x="4341650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8" name="Google Shape;958;p99"/>
          <p:cNvSpPr/>
          <p:nvPr/>
        </p:nvSpPr>
        <p:spPr>
          <a:xfrm>
            <a:off x="6469493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9" name="Google Shape;959;p99"/>
          <p:cNvSpPr/>
          <p:nvPr/>
        </p:nvSpPr>
        <p:spPr>
          <a:xfrm>
            <a:off x="7966529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0" name="Google Shape;960;p99"/>
          <p:cNvSpPr/>
          <p:nvPr/>
        </p:nvSpPr>
        <p:spPr>
          <a:xfrm>
            <a:off x="36557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1" name="Google Shape;961;p99"/>
          <p:cNvSpPr/>
          <p:nvPr/>
        </p:nvSpPr>
        <p:spPr>
          <a:xfrm>
            <a:off x="386764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2" name="Google Shape;962;p99"/>
          <p:cNvSpPr/>
          <p:nvPr/>
        </p:nvSpPr>
        <p:spPr>
          <a:xfrm>
            <a:off x="40794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3" name="Google Shape;963;p99"/>
          <p:cNvSpPr/>
          <p:nvPr/>
        </p:nvSpPr>
        <p:spPr>
          <a:xfrm>
            <a:off x="73703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4" name="Google Shape;964;p99"/>
          <p:cNvSpPr/>
          <p:nvPr/>
        </p:nvSpPr>
        <p:spPr>
          <a:xfrm>
            <a:off x="758222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5" name="Google Shape;965;p99"/>
          <p:cNvSpPr/>
          <p:nvPr/>
        </p:nvSpPr>
        <p:spPr>
          <a:xfrm>
            <a:off x="77940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66" name="Google Shape;966;p99"/>
          <p:cNvCxnSpPr>
            <a:stCxn id="948" idx="3"/>
            <a:endCxn id="955" idx="0"/>
          </p:cNvCxnSpPr>
          <p:nvPr/>
        </p:nvCxnSpPr>
        <p:spPr>
          <a:xfrm flipH="1">
            <a:off x="1955219" y="2647526"/>
            <a:ext cx="8745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99"/>
          <p:cNvCxnSpPr>
            <a:stCxn id="948" idx="4"/>
            <a:endCxn id="956" idx="0"/>
          </p:cNvCxnSpPr>
          <p:nvPr/>
        </p:nvCxnSpPr>
        <p:spPr>
          <a:xfrm flipH="1">
            <a:off x="3073922" y="2867723"/>
            <a:ext cx="287400" cy="702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99"/>
          <p:cNvCxnSpPr>
            <a:endCxn id="957" idx="0"/>
          </p:cNvCxnSpPr>
          <p:nvPr/>
        </p:nvCxnSpPr>
        <p:spPr>
          <a:xfrm>
            <a:off x="3892850" y="2647522"/>
            <a:ext cx="8574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99"/>
          <p:cNvCxnSpPr>
            <a:stCxn id="945" idx="3"/>
            <a:endCxn id="958" idx="0"/>
          </p:cNvCxnSpPr>
          <p:nvPr/>
        </p:nvCxnSpPr>
        <p:spPr>
          <a:xfrm flipH="1">
            <a:off x="6878231" y="2647513"/>
            <a:ext cx="3288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0" name="Google Shape;970;p99"/>
          <p:cNvCxnSpPr>
            <a:stCxn id="945" idx="5"/>
            <a:endCxn id="959" idx="7"/>
          </p:cNvCxnSpPr>
          <p:nvPr/>
        </p:nvCxnSpPr>
        <p:spPr>
          <a:xfrm>
            <a:off x="8270237" y="2647513"/>
            <a:ext cx="393900" cy="104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1" name="Google Shape;971;p99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033" y="2268892"/>
            <a:ext cx="526500" cy="52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9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383" y="2268888"/>
            <a:ext cx="526500" cy="5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46"/>
          <p:cNvSpPr txBox="1"/>
          <p:nvPr>
            <p:ph type="title"/>
          </p:nvPr>
        </p:nvSpPr>
        <p:spPr>
          <a:xfrm>
            <a:off x="420875" y="433514"/>
            <a:ext cx="4418100" cy="1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Workflow</a:t>
            </a:r>
            <a:endParaRPr/>
          </a:p>
        </p:txBody>
      </p:sp>
      <p:sp>
        <p:nvSpPr>
          <p:cNvPr id="375" name="Google Shape;375;p4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46" title="clab_student_flow2.png"/>
          <p:cNvPicPr preferRelativeResize="0"/>
          <p:nvPr/>
        </p:nvPicPr>
        <p:blipFill rotWithShape="1">
          <a:blip r:embed="rId3">
            <a:alphaModFix/>
          </a:blip>
          <a:srcRect b="17348" l="0" r="0" t="0"/>
          <a:stretch/>
        </p:blipFill>
        <p:spPr>
          <a:xfrm>
            <a:off x="1864275" y="1700900"/>
            <a:ext cx="7041601" cy="30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6" title="fetchpik.com-iconscout-kcTMb86m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0" y="2064450"/>
            <a:ext cx="1864275" cy="1864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46"/>
          <p:cNvCxnSpPr>
            <a:stCxn id="379" idx="1"/>
          </p:cNvCxnSpPr>
          <p:nvPr/>
        </p:nvCxnSpPr>
        <p:spPr>
          <a:xfrm flipH="1">
            <a:off x="3211300" y="830062"/>
            <a:ext cx="2090700" cy="8709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46"/>
          <p:cNvCxnSpPr>
            <a:stCxn id="379" idx="3"/>
          </p:cNvCxnSpPr>
          <p:nvPr/>
        </p:nvCxnSpPr>
        <p:spPr>
          <a:xfrm>
            <a:off x="6866826" y="830062"/>
            <a:ext cx="1562700" cy="8436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46"/>
          <p:cNvSpPr/>
          <p:nvPr/>
        </p:nvSpPr>
        <p:spPr>
          <a:xfrm>
            <a:off x="5536763" y="1476389"/>
            <a:ext cx="1095300" cy="4101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cLab</a:t>
            </a:r>
            <a:endParaRPr b="1"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9" name="Google Shape;379;p46" title="fetchpik.com-iconscout-s8zuZE6wY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000" y="47649"/>
            <a:ext cx="1564826" cy="1564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6"/>
          <p:cNvSpPr/>
          <p:nvPr/>
        </p:nvSpPr>
        <p:spPr>
          <a:xfrm>
            <a:off x="1809775" y="2571750"/>
            <a:ext cx="428700" cy="2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8" name="Google Shape;978;p100"/>
          <p:cNvSpPr txBox="1"/>
          <p:nvPr>
            <p:ph type="title"/>
          </p:nvPr>
        </p:nvSpPr>
        <p:spPr>
          <a:xfrm>
            <a:off x="420275" y="2034075"/>
            <a:ext cx="43248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Serverless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Framework</a:t>
            </a:r>
            <a:r>
              <a:rPr lang="en" sz="5000"/>
              <a:t> Labs</a:t>
            </a:r>
            <a:endParaRPr sz="5000"/>
          </a:p>
        </p:txBody>
      </p:sp>
      <p:pic>
        <p:nvPicPr>
          <p:cNvPr id="979" name="Google Shape;979;p100" title="fetchpik.com-iconscout-3p94GkE62T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4572000" y="354300"/>
            <a:ext cx="4435200" cy="4434900"/>
          </a:xfrm>
          <a:prstGeom prst="roundRect">
            <a:avLst>
              <a:gd fmla="val 16667" name="adj"/>
            </a:avLst>
          </a:prstGeom>
        </p:spPr>
      </p:pic>
      <p:pic>
        <p:nvPicPr>
          <p:cNvPr id="980" name="Google Shape;980;p100" title="serverless-framework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01" y="820650"/>
            <a:ext cx="1744500" cy="14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1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1</a:t>
            </a:r>
            <a:endParaRPr/>
          </a:p>
        </p:txBody>
      </p:sp>
      <p:sp>
        <p:nvSpPr>
          <p:cNvPr id="986" name="Google Shape;986;p101"/>
          <p:cNvSpPr txBox="1"/>
          <p:nvPr>
            <p:ph idx="2" type="title"/>
          </p:nvPr>
        </p:nvSpPr>
        <p:spPr>
          <a:xfrm>
            <a:off x="420875" y="3144800"/>
            <a:ext cx="4748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Environment Setup</a:t>
            </a:r>
            <a:endParaRPr sz="2400"/>
          </a:p>
        </p:txBody>
      </p:sp>
      <p:sp>
        <p:nvSpPr>
          <p:cNvPr id="987" name="Google Shape;987;p10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2"/>
          <p:cNvSpPr txBox="1"/>
          <p:nvPr>
            <p:ph idx="1" type="body"/>
          </p:nvPr>
        </p:nvSpPr>
        <p:spPr>
          <a:xfrm>
            <a:off x="420875" y="1181425"/>
            <a:ext cx="3967500" cy="3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🎯To p</a:t>
            </a:r>
            <a:r>
              <a:rPr lang="en" sz="1300"/>
              <a:t>repare a </a:t>
            </a:r>
            <a:r>
              <a:rPr lang="en" sz="1300"/>
              <a:t>consistent baseline</a:t>
            </a:r>
            <a:r>
              <a:rPr lang="en" sz="1300"/>
              <a:t> </a:t>
            </a:r>
            <a:r>
              <a:rPr b="1" lang="en" sz="1300"/>
              <a:t>local</a:t>
            </a:r>
            <a:r>
              <a:rPr lang="en" sz="1300"/>
              <a:t> + </a:t>
            </a:r>
            <a:r>
              <a:rPr b="1" lang="en" sz="1300"/>
              <a:t>cloud</a:t>
            </a:r>
            <a:r>
              <a:rPr lang="en" sz="1300"/>
              <a:t> environment for </a:t>
            </a:r>
            <a:r>
              <a:rPr b="1" lang="en" sz="1300"/>
              <a:t>Serverless Framework </a:t>
            </a:r>
            <a:r>
              <a:rPr lang="en" sz="1300"/>
              <a:t>development on </a:t>
            </a:r>
            <a:r>
              <a:rPr b="1" lang="en" sz="1300"/>
              <a:t>AWS</a:t>
            </a:r>
            <a:r>
              <a:rPr lang="en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Configure AWS </a:t>
            </a:r>
            <a:r>
              <a:rPr b="1" lang="en" sz="1300"/>
              <a:t>IAM</a:t>
            </a:r>
            <a:r>
              <a:rPr lang="en" sz="1300"/>
              <a:t> user with programmatic access.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Set up </a:t>
            </a:r>
            <a:r>
              <a:rPr b="1" lang="en" sz="1300"/>
              <a:t>AWS CLI </a:t>
            </a:r>
            <a:r>
              <a:rPr lang="en" sz="1300"/>
              <a:t>(profile: serverless-lab).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Install </a:t>
            </a:r>
            <a:r>
              <a:rPr b="1" lang="en" sz="1300"/>
              <a:t>Python</a:t>
            </a:r>
            <a:r>
              <a:rPr lang="en" sz="1300"/>
              <a:t> ≥ 3.9 for Lambda runtime.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Install </a:t>
            </a:r>
            <a:r>
              <a:rPr b="1" lang="en" sz="1300"/>
              <a:t>Node.js </a:t>
            </a:r>
            <a:r>
              <a:rPr lang="en" sz="1300"/>
              <a:t>(LTS) + Serverless CLI via npm.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Serverless Framework CLI </a:t>
            </a:r>
            <a:r>
              <a:rPr lang="en" sz="1300"/>
              <a:t>installed and authenticated with </a:t>
            </a:r>
            <a:r>
              <a:rPr b="1" lang="en" sz="1300"/>
              <a:t>Serverless Dashboard</a:t>
            </a:r>
            <a:r>
              <a:rPr lang="en" sz="1300"/>
              <a:t>.</a:t>
            </a:r>
            <a:endParaRPr sz="1300"/>
          </a:p>
        </p:txBody>
      </p:sp>
      <p:sp>
        <p:nvSpPr>
          <p:cNvPr id="993" name="Google Shape;993;p102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994" name="Google Shape;994;p10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5" name="Google Shape;995;p102" title="unnamed.jpg"/>
          <p:cNvPicPr preferRelativeResize="0"/>
          <p:nvPr/>
        </p:nvPicPr>
        <p:blipFill rotWithShape="1">
          <a:blip r:embed="rId3">
            <a:alphaModFix/>
          </a:blip>
          <a:srcRect b="12175" l="2512" r="3041" t="15736"/>
          <a:stretch/>
        </p:blipFill>
        <p:spPr>
          <a:xfrm>
            <a:off x="4572000" y="1201861"/>
            <a:ext cx="4463150" cy="340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3"/>
          <p:cNvSpPr txBox="1"/>
          <p:nvPr>
            <p:ph type="title"/>
          </p:nvPr>
        </p:nvSpPr>
        <p:spPr>
          <a:xfrm>
            <a:off x="452575" y="372275"/>
            <a:ext cx="85146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Challenges &amp; Solutions</a:t>
            </a:r>
            <a:endParaRPr/>
          </a:p>
        </p:txBody>
      </p:sp>
      <p:sp>
        <p:nvSpPr>
          <p:cNvPr id="1001" name="Google Shape;1001;p10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103"/>
          <p:cNvSpPr txBox="1"/>
          <p:nvPr>
            <p:ph idx="1" type="body"/>
          </p:nvPr>
        </p:nvSpPr>
        <p:spPr>
          <a:xfrm>
            <a:off x="420875" y="1095375"/>
            <a:ext cx="51945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Challenge: </a:t>
            </a:r>
            <a:r>
              <a:rPr b="1" lang="en" sz="1300"/>
              <a:t>Credential Misconfiguration</a:t>
            </a:r>
            <a:r>
              <a:rPr lang="en" sz="1300"/>
              <a:t> 🔑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Problem: Mistyping </a:t>
            </a:r>
            <a:r>
              <a:rPr b="1" lang="en" sz="1300"/>
              <a:t>access keys</a:t>
            </a:r>
            <a:r>
              <a:rPr lang="en" sz="1300"/>
              <a:t> or </a:t>
            </a:r>
            <a:r>
              <a:rPr b="1" lang="en" sz="1300"/>
              <a:t>regions</a:t>
            </a:r>
            <a:r>
              <a:rPr lang="en" sz="1300"/>
              <a:t>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Solution: Includes a mandatory verification step using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aws sts get-caller-identity</a:t>
            </a:r>
            <a:r>
              <a:rPr lang="en" sz="1300"/>
              <a:t> to </a:t>
            </a:r>
            <a:r>
              <a:rPr lang="en" sz="1300"/>
              <a:t>immediately </a:t>
            </a:r>
            <a:r>
              <a:rPr lang="en" sz="1300"/>
              <a:t>confirm if  </a:t>
            </a:r>
            <a:r>
              <a:rPr lang="en" sz="1300"/>
              <a:t>credentials are working</a:t>
            </a:r>
            <a:r>
              <a:rPr lang="en" sz="1300"/>
              <a:t>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Challenge: </a:t>
            </a:r>
            <a:r>
              <a:rPr b="1" lang="en" sz="1300"/>
              <a:t>Version Mismatches</a:t>
            </a:r>
            <a:r>
              <a:rPr lang="en" sz="1300"/>
              <a:t> ⚙️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Problem: Incompatible versions of Node.js.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Solution: The lab uses </a:t>
            </a:r>
            <a:r>
              <a:rPr b="1" lang="en" sz="1300"/>
              <a:t>nvm</a:t>
            </a:r>
            <a:r>
              <a:rPr lang="en" sz="1300"/>
              <a:t> (Node Version Manager) to ensure a stable, long-term support (LTS) version.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Challenge: </a:t>
            </a:r>
            <a:r>
              <a:rPr b="1" lang="en" sz="1300"/>
              <a:t>Ephemeral </a:t>
            </a:r>
            <a:r>
              <a:rPr lang="en" sz="1300"/>
              <a:t>Lab Environment ⏳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Problem: Lab environment resets after each session, causing progress to be lost.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Solution: Explicit </a:t>
            </a:r>
            <a:r>
              <a:rPr b="1" lang="en" sz="1300"/>
              <a:t>warning</a:t>
            </a:r>
            <a:r>
              <a:rPr lang="en" sz="1300"/>
              <a:t> about the ephemeral nature. </a:t>
            </a:r>
            <a:br>
              <a:rPr lang="en" sz="1300"/>
            </a:br>
            <a:r>
              <a:rPr lang="en" sz="1300"/>
              <a:t>A </a:t>
            </a:r>
            <a:r>
              <a:rPr b="1" lang="en" sz="1300"/>
              <a:t>cleanup script</a:t>
            </a:r>
            <a:r>
              <a:rPr lang="en" sz="1300"/>
              <a:t> to ensure a start from clean</a:t>
            </a:r>
            <a:r>
              <a:rPr lang="en" sz="1300"/>
              <a:t> state.</a:t>
            </a:r>
            <a:endParaRPr sz="1300"/>
          </a:p>
        </p:txBody>
      </p:sp>
      <p:pic>
        <p:nvPicPr>
          <p:cNvPr id="1003" name="Google Shape;1003;p103" title="fetchpik.com-iconscout-KMH6mCV2rL.png"/>
          <p:cNvPicPr preferRelativeResize="0"/>
          <p:nvPr/>
        </p:nvPicPr>
        <p:blipFill rotWithShape="1">
          <a:blip r:embed="rId3">
            <a:alphaModFix/>
          </a:blip>
          <a:srcRect b="0" l="5714" r="16111" t="0"/>
          <a:stretch/>
        </p:blipFill>
        <p:spPr>
          <a:xfrm>
            <a:off x="5799475" y="1122600"/>
            <a:ext cx="3269775" cy="32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4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2</a:t>
            </a:r>
            <a:endParaRPr/>
          </a:p>
        </p:txBody>
      </p:sp>
      <p:sp>
        <p:nvSpPr>
          <p:cNvPr id="1009" name="Google Shape;1009;p104"/>
          <p:cNvSpPr txBox="1"/>
          <p:nvPr>
            <p:ph idx="2" type="title"/>
          </p:nvPr>
        </p:nvSpPr>
        <p:spPr>
          <a:xfrm>
            <a:off x="420875" y="3144800"/>
            <a:ext cx="80223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Serverless Framework v4 Core Concepts</a:t>
            </a:r>
            <a:endParaRPr sz="2400"/>
          </a:p>
        </p:txBody>
      </p:sp>
      <p:sp>
        <p:nvSpPr>
          <p:cNvPr id="1010" name="Google Shape;1010;p10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5"/>
          <p:cNvSpPr/>
          <p:nvPr/>
        </p:nvSpPr>
        <p:spPr>
          <a:xfrm>
            <a:off x="4572000" y="278950"/>
            <a:ext cx="4367700" cy="468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6" name="Google Shape;1016;p105"/>
          <p:cNvSpPr txBox="1"/>
          <p:nvPr>
            <p:ph idx="1" type="body"/>
          </p:nvPr>
        </p:nvSpPr>
        <p:spPr>
          <a:xfrm>
            <a:off x="452575" y="1234825"/>
            <a:ext cx="41193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🎯To m</a:t>
            </a:r>
            <a:r>
              <a:rPr lang="en" sz="1300"/>
              <a:t>aster the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serverless.yml</a:t>
            </a:r>
            <a:r>
              <a:rPr lang="en" sz="1300"/>
              <a:t> language of the Serverless Framework v4.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Learn the essential keywords like </a:t>
            </a:r>
            <a:r>
              <a:rPr b="1" lang="en" sz="1300"/>
              <a:t>service</a:t>
            </a:r>
            <a:r>
              <a:rPr lang="en" sz="1300"/>
              <a:t>, </a:t>
            </a:r>
            <a:r>
              <a:rPr b="1" lang="en" sz="1300"/>
              <a:t>provider</a:t>
            </a:r>
            <a:r>
              <a:rPr lang="en" sz="1300"/>
              <a:t>, </a:t>
            </a:r>
            <a:r>
              <a:rPr b="1" lang="en" sz="1300"/>
              <a:t>functions</a:t>
            </a:r>
            <a:r>
              <a:rPr lang="en" sz="1300"/>
              <a:t>, </a:t>
            </a:r>
            <a:r>
              <a:rPr b="1" lang="en" sz="1300"/>
              <a:t>events</a:t>
            </a:r>
            <a:r>
              <a:rPr lang="en" sz="1300"/>
              <a:t>, and </a:t>
            </a:r>
            <a:r>
              <a:rPr b="1" lang="en" sz="1300"/>
              <a:t>resources</a:t>
            </a:r>
            <a:r>
              <a:rPr lang="en" sz="1300"/>
              <a:t>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Master the CLI: commands like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package</a:t>
            </a:r>
            <a:r>
              <a:rPr lang="en" sz="1300"/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deploy</a:t>
            </a:r>
            <a:r>
              <a:rPr lang="en" sz="1300"/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invoke</a:t>
            </a:r>
            <a:r>
              <a:rPr lang="en" sz="1300"/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invoke local</a:t>
            </a:r>
            <a:r>
              <a:rPr lang="en" sz="1300"/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logs</a:t>
            </a:r>
            <a:r>
              <a:rPr lang="en" sz="1300"/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info</a:t>
            </a:r>
            <a:r>
              <a:rPr lang="en" sz="1300"/>
              <a:t>, and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en" sz="1300"/>
              <a:t>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Install/use essential </a:t>
            </a:r>
            <a:r>
              <a:rPr b="1" lang="en" sz="1300"/>
              <a:t>plugins</a:t>
            </a:r>
            <a:r>
              <a:rPr lang="en" sz="1300"/>
              <a:t> and inspect generated </a:t>
            </a:r>
            <a:r>
              <a:rPr b="1" lang="en" sz="1300"/>
              <a:t>CloudFormation</a:t>
            </a:r>
            <a:r>
              <a:rPr lang="en" sz="1300"/>
              <a:t>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See how your simple </a:t>
            </a:r>
            <a:r>
              <a:rPr b="1" lang="en" sz="1300"/>
              <a:t>YAML</a:t>
            </a:r>
            <a:r>
              <a:rPr lang="en" sz="1300"/>
              <a:t> configuration is translated into a powerful AWS </a:t>
            </a:r>
            <a:r>
              <a:rPr b="1" lang="en" sz="1300"/>
              <a:t>CloudFormation stack</a:t>
            </a:r>
            <a:r>
              <a:rPr lang="en" sz="1300"/>
              <a:t>.</a:t>
            </a:r>
            <a:endParaRPr sz="1300"/>
          </a:p>
        </p:txBody>
      </p:sp>
      <p:sp>
        <p:nvSpPr>
          <p:cNvPr id="1017" name="Google Shape;1017;p105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018" name="Google Shape;1018;p10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9" name="Google Shape;1019;p105"/>
          <p:cNvGrpSpPr/>
          <p:nvPr/>
        </p:nvGrpSpPr>
        <p:grpSpPr>
          <a:xfrm>
            <a:off x="4653668" y="439267"/>
            <a:ext cx="4226321" cy="4417561"/>
            <a:chOff x="4653668" y="439267"/>
            <a:chExt cx="4226321" cy="4417561"/>
          </a:xfrm>
        </p:grpSpPr>
        <p:pic>
          <p:nvPicPr>
            <p:cNvPr id="1020" name="Google Shape;1020;p105" title="S3-removebg-preview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54012" y="4032074"/>
              <a:ext cx="825977" cy="61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105" title="1_cZetZPRM8P3BjFAgpyf5XQ-removebg-preview.png"/>
            <p:cNvPicPr preferRelativeResize="0"/>
            <p:nvPr/>
          </p:nvPicPr>
          <p:blipFill rotWithShape="1">
            <a:blip r:embed="rId4">
              <a:alphaModFix/>
            </a:blip>
            <a:srcRect b="2373" l="29353" r="28682" t="6344"/>
            <a:stretch/>
          </p:blipFill>
          <p:spPr>
            <a:xfrm>
              <a:off x="6615325" y="2639933"/>
              <a:ext cx="605499" cy="7532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2" name="Google Shape;1022;p105"/>
            <p:cNvGrpSpPr/>
            <p:nvPr/>
          </p:nvGrpSpPr>
          <p:grpSpPr>
            <a:xfrm>
              <a:off x="4793863" y="525988"/>
              <a:ext cx="825900" cy="612037"/>
              <a:chOff x="4730538" y="569713"/>
              <a:chExt cx="825900" cy="612037"/>
            </a:xfrm>
          </p:grpSpPr>
          <p:pic>
            <p:nvPicPr>
              <p:cNvPr id="1023" name="Google Shape;1023;p105" title="fetchpik.com-iconscout-EXNp79drOR.png"/>
              <p:cNvPicPr preferRelativeResize="0"/>
              <p:nvPr/>
            </p:nvPicPr>
            <p:blipFill rotWithShape="1">
              <a:blip r:embed="rId5">
                <a:alphaModFix/>
              </a:blip>
              <a:srcRect b="24159" l="12938" r="17423" t="19407"/>
              <a:stretch/>
            </p:blipFill>
            <p:spPr>
              <a:xfrm>
                <a:off x="4891750" y="569713"/>
                <a:ext cx="503475" cy="408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4" name="Google Shape;1024;p105"/>
              <p:cNvSpPr txBox="1"/>
              <p:nvPr/>
            </p:nvSpPr>
            <p:spPr>
              <a:xfrm>
                <a:off x="4730538" y="977750"/>
                <a:ext cx="825900" cy="2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accent1"/>
                    </a:solidFill>
                    <a:latin typeface="Inter"/>
                    <a:ea typeface="Inter"/>
                    <a:cs typeface="Inter"/>
                    <a:sym typeface="Inter"/>
                  </a:rPr>
                  <a:t>cLab CLI</a:t>
                </a:r>
                <a:endParaRPr sz="1000">
                  <a:solidFill>
                    <a:schemeClr val="accen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025" name="Google Shape;1025;p105"/>
            <p:cNvGrpSpPr/>
            <p:nvPr/>
          </p:nvGrpSpPr>
          <p:grpSpPr>
            <a:xfrm>
              <a:off x="6368838" y="439267"/>
              <a:ext cx="825900" cy="785483"/>
              <a:chOff x="5910975" y="471167"/>
              <a:chExt cx="825900" cy="785483"/>
            </a:xfrm>
          </p:grpSpPr>
          <p:pic>
            <p:nvPicPr>
              <p:cNvPr id="1026" name="Google Shape;1026;p105" title="fetchpik.com-iconscout-mjvnH5q9ST.png"/>
              <p:cNvPicPr preferRelativeResize="0"/>
              <p:nvPr/>
            </p:nvPicPr>
            <p:blipFill rotWithShape="1">
              <a:blip r:embed="rId6">
                <a:alphaModFix/>
              </a:blip>
              <a:srcRect b="4364" l="11627" r="11773" t="3563"/>
              <a:stretch/>
            </p:blipFill>
            <p:spPr>
              <a:xfrm>
                <a:off x="6072200" y="471167"/>
                <a:ext cx="503475" cy="6051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7" name="Google Shape;1027;p105"/>
              <p:cNvSpPr txBox="1"/>
              <p:nvPr/>
            </p:nvSpPr>
            <p:spPr>
              <a:xfrm>
                <a:off x="5910975" y="1052650"/>
                <a:ext cx="825900" cy="2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chemeClr val="accent1"/>
                    </a:solidFill>
                    <a:latin typeface="Inter"/>
                    <a:ea typeface="Inter"/>
                    <a:cs typeface="Inter"/>
                    <a:sym typeface="Inter"/>
                  </a:rPr>
                  <a:t>serverless.yml</a:t>
                </a:r>
                <a:endParaRPr sz="700">
                  <a:solidFill>
                    <a:schemeClr val="accen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028" name="Google Shape;1028;p105"/>
            <p:cNvGrpSpPr/>
            <p:nvPr/>
          </p:nvGrpSpPr>
          <p:grpSpPr>
            <a:xfrm>
              <a:off x="8089525" y="497550"/>
              <a:ext cx="541500" cy="668925"/>
              <a:chOff x="7658900" y="587737"/>
              <a:chExt cx="541500" cy="668925"/>
            </a:xfrm>
          </p:grpSpPr>
          <p:pic>
            <p:nvPicPr>
              <p:cNvPr id="1029" name="Google Shape;1029;p105" title="1_GDju6kKWsRHHH9KoM7pKfQ.png"/>
              <p:cNvPicPr preferRelativeResize="0"/>
              <p:nvPr/>
            </p:nvPicPr>
            <p:blipFill rotWithShape="1">
              <a:blip r:embed="rId7">
                <a:alphaModFix/>
              </a:blip>
              <a:srcRect b="16808" l="11923" r="9786" t="10649"/>
              <a:stretch/>
            </p:blipFill>
            <p:spPr>
              <a:xfrm>
                <a:off x="7674425" y="587737"/>
                <a:ext cx="503475" cy="4665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0" name="Google Shape;1030;p105"/>
              <p:cNvSpPr txBox="1"/>
              <p:nvPr/>
            </p:nvSpPr>
            <p:spPr>
              <a:xfrm>
                <a:off x="7658900" y="1052663"/>
                <a:ext cx="541500" cy="2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1"/>
                    </a:solidFill>
                    <a:latin typeface="Inter"/>
                    <a:ea typeface="Inter"/>
                    <a:cs typeface="Inter"/>
                    <a:sym typeface="Inter"/>
                  </a:rPr>
                  <a:t>CLI</a:t>
                </a:r>
                <a:endParaRPr sz="1100">
                  <a:solidFill>
                    <a:schemeClr val="accen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031" name="Google Shape;1031;p105"/>
            <p:cNvGrpSpPr/>
            <p:nvPr/>
          </p:nvGrpSpPr>
          <p:grpSpPr>
            <a:xfrm>
              <a:off x="8164276" y="2660993"/>
              <a:ext cx="687149" cy="711076"/>
              <a:chOff x="7762213" y="1492466"/>
              <a:chExt cx="825900" cy="854659"/>
            </a:xfrm>
          </p:grpSpPr>
          <p:pic>
            <p:nvPicPr>
              <p:cNvPr id="1032" name="Google Shape;1032;p105" title="fetchpik.com-iconscout-DILnGCuydi.png"/>
              <p:cNvPicPr preferRelativeResize="0"/>
              <p:nvPr/>
            </p:nvPicPr>
            <p:blipFill rotWithShape="1">
              <a:blip r:embed="rId8">
                <a:alphaModFix/>
              </a:blip>
              <a:srcRect b="6675" l="10471" r="10794" t="8722"/>
              <a:stretch/>
            </p:blipFill>
            <p:spPr>
              <a:xfrm>
                <a:off x="7872425" y="1492466"/>
                <a:ext cx="605500" cy="6506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3" name="Google Shape;1033;p105"/>
              <p:cNvSpPr txBox="1"/>
              <p:nvPr/>
            </p:nvSpPr>
            <p:spPr>
              <a:xfrm>
                <a:off x="7762213" y="2143125"/>
                <a:ext cx="825900" cy="2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6050" lIns="76050" spcFirstLastPara="1" rIns="76050" wrap="square" tIns="760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31">
                    <a:solidFill>
                      <a:schemeClr val="accent1"/>
                    </a:solidFill>
                    <a:latin typeface="Inter"/>
                    <a:ea typeface="Inter"/>
                    <a:cs typeface="Inter"/>
                    <a:sym typeface="Inter"/>
                  </a:rPr>
                  <a:t>packaging</a:t>
                </a:r>
                <a:endParaRPr sz="831">
                  <a:solidFill>
                    <a:schemeClr val="accen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034" name="Google Shape;1034;p105"/>
            <p:cNvGrpSpPr/>
            <p:nvPr/>
          </p:nvGrpSpPr>
          <p:grpSpPr>
            <a:xfrm>
              <a:off x="8164267" y="1640426"/>
              <a:ext cx="605467" cy="546599"/>
              <a:chOff x="7051938" y="4293025"/>
              <a:chExt cx="825900" cy="745600"/>
            </a:xfrm>
          </p:grpSpPr>
          <p:pic>
            <p:nvPicPr>
              <p:cNvPr id="1035" name="Google Shape;1035;p105" title="images.png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194100" y="4293025"/>
                <a:ext cx="541600" cy="541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6" name="Google Shape;1036;p105"/>
              <p:cNvSpPr txBox="1"/>
              <p:nvPr/>
            </p:nvSpPr>
            <p:spPr>
              <a:xfrm>
                <a:off x="7051938" y="4834625"/>
                <a:ext cx="825900" cy="2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7025" lIns="67025" spcFirstLastPara="1" rIns="67025" wrap="square" tIns="670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33">
                    <a:solidFill>
                      <a:schemeClr val="accent1"/>
                    </a:solidFill>
                    <a:latin typeface="Inter"/>
                    <a:ea typeface="Inter"/>
                    <a:cs typeface="Inter"/>
                    <a:sym typeface="Inter"/>
                  </a:rPr>
                  <a:t>IaC</a:t>
                </a:r>
                <a:endParaRPr sz="733">
                  <a:solidFill>
                    <a:schemeClr val="accen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037" name="Google Shape;1037;p105"/>
            <p:cNvGrpSpPr/>
            <p:nvPr/>
          </p:nvGrpSpPr>
          <p:grpSpPr>
            <a:xfrm>
              <a:off x="4653668" y="1367529"/>
              <a:ext cx="1269600" cy="3489300"/>
              <a:chOff x="4859075" y="1401525"/>
              <a:chExt cx="1269600" cy="3489300"/>
            </a:xfrm>
          </p:grpSpPr>
          <p:grpSp>
            <p:nvGrpSpPr>
              <p:cNvPr id="1038" name="Google Shape;1038;p105"/>
              <p:cNvGrpSpPr/>
              <p:nvPr/>
            </p:nvGrpSpPr>
            <p:grpSpPr>
              <a:xfrm>
                <a:off x="4912175" y="1401525"/>
                <a:ext cx="1163400" cy="3095700"/>
                <a:chOff x="4912175" y="1401525"/>
                <a:chExt cx="1163400" cy="3095700"/>
              </a:xfrm>
            </p:grpSpPr>
            <p:sp>
              <p:nvSpPr>
                <p:cNvPr id="1039" name="Google Shape;1039;p105"/>
                <p:cNvSpPr/>
                <p:nvPr/>
              </p:nvSpPr>
              <p:spPr>
                <a:xfrm>
                  <a:off x="4912175" y="1401525"/>
                  <a:ext cx="1163400" cy="30957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19050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pic>
              <p:nvPicPr>
                <p:cNvPr id="1040" name="Google Shape;1040;p105" title="0_lmBF2_ciaQ2p77OI-removebg-preview.png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6698" l="25144" r="23191" t="17585"/>
                <a:stretch/>
              </p:blipFill>
              <p:spPr>
                <a:xfrm>
                  <a:off x="5219625" y="2229850"/>
                  <a:ext cx="541603" cy="688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41" name="Google Shape;1041;p105" title="1585506311084.png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13311" l="33265" r="33060" t="7830"/>
                <a:stretch/>
              </p:blipFill>
              <p:spPr>
                <a:xfrm>
                  <a:off x="5284250" y="3777375"/>
                  <a:ext cx="503475" cy="619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42" name="Google Shape;1042;p105" title="efda5d75-cf3a-4e63-8efa-3cb356d740b9-removebg-preview.png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15452" r="10609" t="8842"/>
                <a:stretch/>
              </p:blipFill>
              <p:spPr>
                <a:xfrm>
                  <a:off x="5219625" y="2941667"/>
                  <a:ext cx="632725" cy="6888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43" name="Google Shape;1043;p105" title="0_ehnyaUrSFIBF8SUp.png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12202" l="25063" r="25058" t="10809"/>
                <a:stretch/>
              </p:blipFill>
              <p:spPr>
                <a:xfrm>
                  <a:off x="5129900" y="1449678"/>
                  <a:ext cx="687175" cy="6798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044" name="Google Shape;1044;p105"/>
              <p:cNvSpPr txBox="1"/>
              <p:nvPr/>
            </p:nvSpPr>
            <p:spPr>
              <a:xfrm>
                <a:off x="4859075" y="4497225"/>
                <a:ext cx="1269600" cy="3936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accent1"/>
                    </a:solidFill>
                    <a:latin typeface="Inter"/>
                    <a:ea typeface="Inter"/>
                    <a:cs typeface="Inter"/>
                    <a:sym typeface="Inter"/>
                  </a:rPr>
                  <a:t>CloudFormation stack</a:t>
                </a:r>
                <a:endParaRPr sz="1100">
                  <a:solidFill>
                    <a:schemeClr val="accen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045" name="Google Shape;1045;p105"/>
            <p:cNvSpPr/>
            <p:nvPr/>
          </p:nvSpPr>
          <p:spPr>
            <a:xfrm>
              <a:off x="6049675" y="2914550"/>
              <a:ext cx="428700" cy="204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6" name="Google Shape;1046;p105"/>
            <p:cNvSpPr/>
            <p:nvPr/>
          </p:nvSpPr>
          <p:spPr>
            <a:xfrm>
              <a:off x="5697475" y="632725"/>
              <a:ext cx="350700" cy="204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7" name="Google Shape;1047;p105"/>
            <p:cNvSpPr/>
            <p:nvPr/>
          </p:nvSpPr>
          <p:spPr>
            <a:xfrm>
              <a:off x="7353475" y="671725"/>
              <a:ext cx="350700" cy="204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8" name="Google Shape;1048;p105"/>
            <p:cNvSpPr/>
            <p:nvPr/>
          </p:nvSpPr>
          <p:spPr>
            <a:xfrm>
              <a:off x="8361550" y="1263050"/>
              <a:ext cx="210900" cy="280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9" name="Google Shape;1049;p105"/>
            <p:cNvSpPr/>
            <p:nvPr/>
          </p:nvSpPr>
          <p:spPr>
            <a:xfrm>
              <a:off x="8361550" y="2347525"/>
              <a:ext cx="210900" cy="280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0" name="Google Shape;1050;p105"/>
            <p:cNvSpPr/>
            <p:nvPr/>
          </p:nvSpPr>
          <p:spPr>
            <a:xfrm>
              <a:off x="8361550" y="3608925"/>
              <a:ext cx="210900" cy="280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1" name="Google Shape;1051;p105"/>
            <p:cNvSpPr/>
            <p:nvPr/>
          </p:nvSpPr>
          <p:spPr>
            <a:xfrm rot="-2113514">
              <a:off x="7163174" y="2308528"/>
              <a:ext cx="972100" cy="203843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2" name="Google Shape;1052;p105"/>
            <p:cNvSpPr/>
            <p:nvPr/>
          </p:nvSpPr>
          <p:spPr>
            <a:xfrm rot="2426570">
              <a:off x="7195409" y="3558004"/>
              <a:ext cx="1070621" cy="204089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6"/>
          <p:cNvSpPr txBox="1"/>
          <p:nvPr>
            <p:ph idx="1" type="body"/>
          </p:nvPr>
        </p:nvSpPr>
        <p:spPr>
          <a:xfrm>
            <a:off x="452575" y="1050371"/>
            <a:ext cx="4425600" cy="3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Problem</a:t>
            </a:r>
            <a:r>
              <a:rPr lang="en"/>
              <a:t>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Manual setup leads to </a:t>
            </a:r>
            <a:r>
              <a:rPr b="1" lang="en"/>
              <a:t>inconsistency across student machines</a:t>
            </a:r>
            <a:r>
              <a:rPr lang="en"/>
              <a:t>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Solution</a:t>
            </a:r>
            <a:r>
              <a:rPr lang="en"/>
              <a:t>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Provided a </a:t>
            </a:r>
            <a:r>
              <a:rPr b="1" lang="en"/>
              <a:t>unified</a:t>
            </a:r>
            <a:r>
              <a:rPr lang="en"/>
              <a:t> </a:t>
            </a:r>
            <a:r>
              <a:rPr b="1" lang="en"/>
              <a:t>CLAB base Docker image</a:t>
            </a:r>
            <a:r>
              <a:rPr lang="en"/>
              <a:t>, pre-installing all necessary tools (AWS CLI, Node.js, Python, Serverless Framework).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Provides </a:t>
            </a:r>
            <a:r>
              <a:rPr b="1" lang="en"/>
              <a:t>consistent</a:t>
            </a:r>
            <a:r>
              <a:rPr lang="en"/>
              <a:t>, </a:t>
            </a:r>
            <a:r>
              <a:rPr b="1" lang="en"/>
              <a:t>ready-to-use </a:t>
            </a:r>
            <a:r>
              <a:rPr lang="en"/>
              <a:t>env.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Problem</a:t>
            </a:r>
            <a:r>
              <a:rPr lang="en"/>
              <a:t>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It's often unclear how code gets to AWS.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Solution</a:t>
            </a:r>
            <a:r>
              <a:rPr lang="en"/>
              <a:t>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Walkthrough full Deployment </a:t>
            </a:r>
            <a:r>
              <a:rPr b="1" lang="en"/>
              <a:t>Lifecycle</a:t>
            </a:r>
            <a:r>
              <a:rPr lang="en"/>
              <a:t>: including role of </a:t>
            </a:r>
            <a:r>
              <a:rPr b="1" lang="en"/>
              <a:t>S3</a:t>
            </a:r>
            <a:r>
              <a:rPr lang="en"/>
              <a:t> deployment bucket, as the bridge to CloudFormation.</a:t>
            </a:r>
            <a:br>
              <a:rPr lang="en"/>
            </a:b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Conceptual Reinforcement</a:t>
            </a:r>
            <a:r>
              <a:rPr lang="en"/>
              <a:t>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</a:t>
            </a:r>
            <a:r>
              <a:rPr b="1" lang="en"/>
              <a:t>BodhiTree quiz </a:t>
            </a:r>
            <a:r>
              <a:rPr lang="en"/>
              <a:t>is developed to test and solidify understanding of the core concepts.</a:t>
            </a:r>
            <a:endParaRPr/>
          </a:p>
        </p:txBody>
      </p:sp>
      <p:sp>
        <p:nvSpPr>
          <p:cNvPr id="1058" name="Google Shape;1058;p106"/>
          <p:cNvSpPr txBox="1"/>
          <p:nvPr>
            <p:ph type="title"/>
          </p:nvPr>
        </p:nvSpPr>
        <p:spPr>
          <a:xfrm>
            <a:off x="452575" y="372275"/>
            <a:ext cx="84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Challenges &amp; Solutions</a:t>
            </a:r>
            <a:endParaRPr/>
          </a:p>
        </p:txBody>
      </p:sp>
      <p:sp>
        <p:nvSpPr>
          <p:cNvPr id="1059" name="Google Shape;1059;p10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0" name="Google Shape;1060;p106" title="Screenshot From 2025-10-16 14-39-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125" y="2767879"/>
            <a:ext cx="3989473" cy="19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06" title="Screenshot From 2025-10-16 14-42-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125" y="1111604"/>
            <a:ext cx="3989476" cy="18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6"/>
          <p:cNvSpPr txBox="1"/>
          <p:nvPr/>
        </p:nvSpPr>
        <p:spPr>
          <a:xfrm>
            <a:off x="7994300" y="2643625"/>
            <a:ext cx="993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Dockerfile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7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3</a:t>
            </a:r>
            <a:endParaRPr/>
          </a:p>
        </p:txBody>
      </p:sp>
      <p:sp>
        <p:nvSpPr>
          <p:cNvPr id="1068" name="Google Shape;1068;p107"/>
          <p:cNvSpPr txBox="1"/>
          <p:nvPr>
            <p:ph idx="2" type="title"/>
          </p:nvPr>
        </p:nvSpPr>
        <p:spPr>
          <a:xfrm>
            <a:off x="420875" y="3144800"/>
            <a:ext cx="73419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Building a Serverless Application (Hand-held)</a:t>
            </a:r>
            <a:endParaRPr sz="2400"/>
          </a:p>
        </p:txBody>
      </p:sp>
      <p:sp>
        <p:nvSpPr>
          <p:cNvPr id="1069" name="Google Shape;1069;p10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8"/>
          <p:cNvSpPr txBox="1"/>
          <p:nvPr>
            <p:ph idx="1" type="body"/>
          </p:nvPr>
        </p:nvSpPr>
        <p:spPr>
          <a:xfrm>
            <a:off x="452575" y="1228021"/>
            <a:ext cx="41193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🎯To build a complete,</a:t>
            </a:r>
            <a:r>
              <a:rPr b="1" lang="en" sz="1300"/>
              <a:t> multi-service</a:t>
            </a:r>
            <a:r>
              <a:rPr lang="en" sz="1300"/>
              <a:t> </a:t>
            </a:r>
            <a:r>
              <a:rPr b="1" lang="en" sz="1300"/>
              <a:t>serverless</a:t>
            </a:r>
            <a:r>
              <a:rPr lang="en" sz="1300"/>
              <a:t> application. It's a "</a:t>
            </a:r>
            <a:r>
              <a:rPr b="1" lang="en" sz="1300"/>
              <a:t>hand-held</a:t>
            </a:r>
            <a:r>
              <a:rPr lang="en" sz="1300"/>
              <a:t>" lab.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 &amp; deploy </a:t>
            </a:r>
            <a:r>
              <a:rPr b="1" lang="en" sz="1300"/>
              <a:t>Lambda functions</a:t>
            </a:r>
            <a:r>
              <a:rPr lang="en" sz="1300"/>
              <a:t> behind </a:t>
            </a:r>
            <a:r>
              <a:rPr b="1" lang="en" sz="1300"/>
              <a:t>APIGateway</a:t>
            </a:r>
            <a:r>
              <a:rPr lang="en" sz="1300"/>
              <a:t> (hello, createTodo, publishMessage).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Provision </a:t>
            </a:r>
            <a:r>
              <a:rPr b="1" lang="en" sz="1300"/>
              <a:t>DynamoDB</a:t>
            </a:r>
            <a:r>
              <a:rPr lang="en" sz="1300"/>
              <a:t>, </a:t>
            </a:r>
            <a:r>
              <a:rPr b="1" lang="en" sz="1300"/>
              <a:t>SQS</a:t>
            </a:r>
            <a:r>
              <a:rPr lang="en" sz="1300"/>
              <a:t>, </a:t>
            </a:r>
            <a:r>
              <a:rPr b="1" lang="en" sz="1300"/>
              <a:t>SNS</a:t>
            </a:r>
            <a:r>
              <a:rPr lang="en" sz="1300"/>
              <a:t> and wire SNS→SQS→Lambda.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Implement </a:t>
            </a:r>
            <a:r>
              <a:rPr b="1" lang="en" sz="1300"/>
              <a:t>Infrastructure-as-Code</a:t>
            </a:r>
            <a:r>
              <a:rPr lang="en" sz="1300"/>
              <a:t>: Define and deploy entire cloud stack using a single </a:t>
            </a:r>
            <a:r>
              <a:rPr b="1" lang="en" sz="1300"/>
              <a:t>serverless.yml</a:t>
            </a:r>
            <a:r>
              <a:rPr lang="en" sz="1300"/>
              <a:t> file.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Attach </a:t>
            </a:r>
            <a:r>
              <a:rPr b="1" lang="en" sz="1300"/>
              <a:t>least-privilege</a:t>
            </a:r>
            <a:r>
              <a:rPr lang="en" sz="1300"/>
              <a:t> </a:t>
            </a:r>
            <a:r>
              <a:rPr b="1" lang="en" sz="1300"/>
              <a:t>IAM</a:t>
            </a:r>
            <a:r>
              <a:rPr lang="en" sz="1300"/>
              <a:t> roles and inspect the generated CloudFormation.</a:t>
            </a:r>
            <a:endParaRPr sz="1300"/>
          </a:p>
        </p:txBody>
      </p:sp>
      <p:sp>
        <p:nvSpPr>
          <p:cNvPr id="1075" name="Google Shape;1075;p108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076" name="Google Shape;1076;p10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7" name="Google Shape;1077;p108" title="ac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150" y="317988"/>
            <a:ext cx="4123025" cy="45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9"/>
          <p:cNvSpPr txBox="1"/>
          <p:nvPr>
            <p:ph idx="1" type="body"/>
          </p:nvPr>
        </p:nvSpPr>
        <p:spPr>
          <a:xfrm>
            <a:off x="452575" y="1517075"/>
            <a:ext cx="4119300" cy="32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Problem</a:t>
            </a:r>
            <a:r>
              <a:rPr lang="en" sz="1300"/>
              <a:t>: Writing a complex serverless.yml from scratch is </a:t>
            </a:r>
            <a:r>
              <a:rPr b="1" lang="en" sz="1300"/>
              <a:t>overwhelming</a:t>
            </a:r>
            <a:r>
              <a:rPr lang="en" sz="1300"/>
              <a:t>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Solution</a:t>
            </a:r>
            <a:r>
              <a:rPr lang="en" sz="1300"/>
              <a:t>: Provided a </a:t>
            </a:r>
            <a:r>
              <a:rPr b="1" lang="en" sz="1300"/>
              <a:t>pre-built</a:t>
            </a:r>
            <a:r>
              <a:rPr lang="en" sz="1300"/>
              <a:t> project skeleton with </a:t>
            </a:r>
            <a:r>
              <a:rPr b="1" lang="en" sz="1300"/>
              <a:t>functions</a:t>
            </a:r>
            <a:r>
              <a:rPr lang="en" sz="1300"/>
              <a:t> and </a:t>
            </a:r>
            <a:r>
              <a:rPr b="1" lang="en" sz="1300"/>
              <a:t>templates</a:t>
            </a:r>
            <a:r>
              <a:rPr lang="en" sz="1300"/>
              <a:t>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Problem</a:t>
            </a:r>
            <a:r>
              <a:rPr lang="en" sz="1300"/>
              <a:t>: </a:t>
            </a:r>
            <a:r>
              <a:rPr b="1" lang="en" sz="1300"/>
              <a:t>Access </a:t>
            </a:r>
            <a:r>
              <a:rPr lang="en" sz="1300"/>
              <a:t>Denied errors.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Solution</a:t>
            </a:r>
            <a:r>
              <a:rPr lang="en" sz="1300"/>
              <a:t>: Included </a:t>
            </a:r>
            <a:r>
              <a:rPr b="1" lang="en" sz="1300"/>
              <a:t>pre-written</a:t>
            </a:r>
            <a:r>
              <a:rPr lang="en" sz="1300"/>
              <a:t>, least-privilege </a:t>
            </a:r>
            <a:r>
              <a:rPr b="1" lang="en" sz="1300"/>
              <a:t>IAM</a:t>
            </a:r>
            <a:r>
              <a:rPr lang="en" sz="1300"/>
              <a:t> role setup</a:t>
            </a:r>
            <a:r>
              <a:rPr b="1" lang="en" sz="1300">
                <a:solidFill>
                  <a:srgbClr val="00FF00"/>
                </a:solidFill>
              </a:rPr>
              <a:t> IaC</a:t>
            </a:r>
            <a:r>
              <a:rPr lang="en" sz="1300"/>
              <a:t>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Problem</a:t>
            </a:r>
            <a:r>
              <a:rPr lang="en" sz="1300"/>
              <a:t>: Different local</a:t>
            </a:r>
            <a:r>
              <a:rPr b="1" lang="en" sz="1300"/>
              <a:t> tool versions</a:t>
            </a:r>
            <a:r>
              <a:rPr lang="en" sz="1300"/>
              <a:t> can lead to failures and difficult to debug.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Solution</a:t>
            </a:r>
            <a:r>
              <a:rPr lang="en" sz="1300"/>
              <a:t>: </a:t>
            </a:r>
            <a:r>
              <a:rPr b="1" lang="en" sz="1300"/>
              <a:t>Unified</a:t>
            </a:r>
            <a:r>
              <a:rPr lang="en" sz="1300"/>
              <a:t> </a:t>
            </a:r>
            <a:r>
              <a:rPr b="1" lang="en" sz="1300"/>
              <a:t>cLab base Docker image</a:t>
            </a:r>
            <a:r>
              <a:rPr lang="en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Conceptual Reinforcement: </a:t>
            </a:r>
            <a:r>
              <a:rPr lang="en" sz="1300"/>
              <a:t>short formative </a:t>
            </a:r>
            <a:r>
              <a:rPr b="1" lang="en" sz="1300"/>
              <a:t>BodhiTree quiz</a:t>
            </a:r>
            <a:r>
              <a:rPr lang="en" sz="1300"/>
              <a:t>.</a:t>
            </a:r>
            <a:endParaRPr sz="1300"/>
          </a:p>
        </p:txBody>
      </p:sp>
      <p:sp>
        <p:nvSpPr>
          <p:cNvPr id="1083" name="Google Shape;1083;p109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Challenges</a:t>
            </a:r>
            <a:endParaRPr/>
          </a:p>
        </p:txBody>
      </p:sp>
      <p:sp>
        <p:nvSpPr>
          <p:cNvPr id="1084" name="Google Shape;1084;p10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5" name="Google Shape;1085;p109" title="Screenshot From 2025-10-16 16-30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900" y="203200"/>
            <a:ext cx="3707575" cy="4838699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109"/>
          <p:cNvSpPr txBox="1"/>
          <p:nvPr/>
        </p:nvSpPr>
        <p:spPr>
          <a:xfrm>
            <a:off x="8273150" y="226450"/>
            <a:ext cx="503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IAM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47"/>
          <p:cNvSpPr txBox="1"/>
          <p:nvPr>
            <p:ph type="title"/>
          </p:nvPr>
        </p:nvSpPr>
        <p:spPr>
          <a:xfrm>
            <a:off x="452575" y="460729"/>
            <a:ext cx="44181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cLab / BodhiTree</a:t>
            </a:r>
            <a:endParaRPr/>
          </a:p>
        </p:txBody>
      </p:sp>
      <p:sp>
        <p:nvSpPr>
          <p:cNvPr id="389" name="Google Shape;389;p47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47" title="clab_container_runtime_arch.png"/>
          <p:cNvPicPr preferRelativeResize="0"/>
          <p:nvPr/>
        </p:nvPicPr>
        <p:blipFill rotWithShape="1">
          <a:blip r:embed="rId3">
            <a:alphaModFix/>
          </a:blip>
          <a:srcRect b="13889" l="0" r="0" t="0"/>
          <a:stretch/>
        </p:blipFill>
        <p:spPr>
          <a:xfrm>
            <a:off x="3374575" y="2000250"/>
            <a:ext cx="5646575" cy="276225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47" title="ChatGPT Image Oct 13, 2025, 07_05_20 PM.png"/>
          <p:cNvPicPr preferRelativeResize="0"/>
          <p:nvPr/>
        </p:nvPicPr>
        <p:blipFill rotWithShape="1">
          <a:blip r:embed="rId4">
            <a:alphaModFix/>
          </a:blip>
          <a:srcRect b="22150" l="0" r="0" t="5532"/>
          <a:stretch/>
        </p:blipFill>
        <p:spPr>
          <a:xfrm>
            <a:off x="6838500" y="102050"/>
            <a:ext cx="2182651" cy="18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/>
          <p:nvPr/>
        </p:nvSpPr>
        <p:spPr>
          <a:xfrm>
            <a:off x="4985475" y="820311"/>
            <a:ext cx="12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BodhiTree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93" name="Google Shape;393;p47" title="logo192-removebg-preview.png"/>
          <p:cNvPicPr preferRelativeResize="0"/>
          <p:nvPr/>
        </p:nvPicPr>
        <p:blipFill rotWithShape="1">
          <a:blip r:embed="rId5">
            <a:alphaModFix/>
          </a:blip>
          <a:srcRect b="0" l="5626" r="5626" t="0"/>
          <a:stretch/>
        </p:blipFill>
        <p:spPr>
          <a:xfrm>
            <a:off x="4024795" y="591409"/>
            <a:ext cx="816056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 title="fetchpik.com-iconscout-s8zuZE6wY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575" y="2431099"/>
            <a:ext cx="1564825" cy="1564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/>
          <p:nvPr/>
        </p:nvSpPr>
        <p:spPr>
          <a:xfrm>
            <a:off x="687338" y="3859839"/>
            <a:ext cx="1095300" cy="4101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cLab</a:t>
            </a:r>
            <a:endParaRPr b="1"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6" name="Google Shape;396;p47"/>
          <p:cNvCxnSpPr>
            <a:stCxn id="394" idx="0"/>
          </p:cNvCxnSpPr>
          <p:nvPr/>
        </p:nvCxnSpPr>
        <p:spPr>
          <a:xfrm flipH="1" rot="10800000">
            <a:off x="1234988" y="2013799"/>
            <a:ext cx="2119200" cy="417300"/>
          </a:xfrm>
          <a:prstGeom prst="straightConnector1">
            <a:avLst/>
          </a:prstGeom>
          <a:noFill/>
          <a:ln cap="flat" cmpd="sng" w="19050">
            <a:solidFill>
              <a:srgbClr val="8B00E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47"/>
          <p:cNvCxnSpPr>
            <a:stCxn id="395" idx="2"/>
          </p:cNvCxnSpPr>
          <p:nvPr/>
        </p:nvCxnSpPr>
        <p:spPr>
          <a:xfrm>
            <a:off x="1234988" y="4269939"/>
            <a:ext cx="2139600" cy="485700"/>
          </a:xfrm>
          <a:prstGeom prst="straightConnector1">
            <a:avLst/>
          </a:prstGeom>
          <a:noFill/>
          <a:ln cap="flat" cmpd="sng" w="19050">
            <a:solidFill>
              <a:srgbClr val="8B00E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47"/>
          <p:cNvCxnSpPr/>
          <p:nvPr/>
        </p:nvCxnSpPr>
        <p:spPr>
          <a:xfrm flipH="1" rot="10800000">
            <a:off x="4776100" y="252225"/>
            <a:ext cx="2061300" cy="346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47"/>
          <p:cNvCxnSpPr/>
          <p:nvPr/>
        </p:nvCxnSpPr>
        <p:spPr>
          <a:xfrm>
            <a:off x="4803325" y="1510400"/>
            <a:ext cx="2013900" cy="462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47"/>
          <p:cNvSpPr/>
          <p:nvPr/>
        </p:nvSpPr>
        <p:spPr>
          <a:xfrm>
            <a:off x="7715250" y="1870975"/>
            <a:ext cx="4764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0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4</a:t>
            </a:r>
            <a:endParaRPr/>
          </a:p>
        </p:txBody>
      </p:sp>
      <p:sp>
        <p:nvSpPr>
          <p:cNvPr id="1092" name="Google Shape;1092;p110"/>
          <p:cNvSpPr txBox="1"/>
          <p:nvPr>
            <p:ph idx="2" type="title"/>
          </p:nvPr>
        </p:nvSpPr>
        <p:spPr>
          <a:xfrm>
            <a:off x="420875" y="3144800"/>
            <a:ext cx="80565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Exercise: Image Processing Pipeline</a:t>
            </a:r>
            <a:endParaRPr sz="2400"/>
          </a:p>
        </p:txBody>
      </p:sp>
      <p:sp>
        <p:nvSpPr>
          <p:cNvPr id="1093" name="Google Shape;1093;p11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1"/>
          <p:cNvSpPr txBox="1"/>
          <p:nvPr>
            <p:ph idx="1" type="body"/>
          </p:nvPr>
        </p:nvSpPr>
        <p:spPr>
          <a:xfrm>
            <a:off x="452575" y="1093525"/>
            <a:ext cx="4384800" cy="3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🎯To let students </a:t>
            </a:r>
            <a:r>
              <a:rPr b="1" lang="en" sz="1300"/>
              <a:t>independently</a:t>
            </a:r>
            <a:r>
              <a:rPr lang="en" sz="1300"/>
              <a:t> build and deploy a </a:t>
            </a:r>
            <a:r>
              <a:rPr b="1" lang="en" sz="1300"/>
              <a:t>real-world</a:t>
            </a:r>
            <a:r>
              <a:rPr lang="en" sz="1300"/>
              <a:t>, </a:t>
            </a:r>
            <a:r>
              <a:rPr b="1" lang="en" sz="1300"/>
              <a:t>event-driven</a:t>
            </a:r>
            <a:r>
              <a:rPr lang="en" sz="1300"/>
              <a:t> </a:t>
            </a:r>
            <a:r>
              <a:rPr b="1" lang="en" sz="1300"/>
              <a:t>image</a:t>
            </a:r>
            <a:r>
              <a:rPr lang="en" sz="1300"/>
              <a:t> </a:t>
            </a:r>
            <a:r>
              <a:rPr b="1" lang="en" sz="1300"/>
              <a:t>processing</a:t>
            </a:r>
            <a:r>
              <a:rPr lang="en" sz="1300"/>
              <a:t> application.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Trigger</a:t>
            </a:r>
            <a:r>
              <a:rPr lang="en" sz="1300"/>
              <a:t>: An image is uploaded to </a:t>
            </a:r>
            <a:r>
              <a:rPr b="1" lang="en" sz="1300"/>
              <a:t>S3</a:t>
            </a:r>
            <a:r>
              <a:rPr lang="en" sz="1300"/>
              <a:t> bucket.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Process: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Lambda</a:t>
            </a:r>
            <a:r>
              <a:rPr lang="en" sz="1300"/>
              <a:t> function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imageProcessor</a:t>
            </a:r>
            <a:r>
              <a:rPr lang="en" sz="1300"/>
              <a:t> resizes image, saves metadata to </a:t>
            </a:r>
            <a:r>
              <a:rPr b="1" lang="en" sz="1300"/>
              <a:t>DynamoDB</a:t>
            </a:r>
            <a:r>
              <a:rPr lang="en" sz="1300"/>
              <a:t>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JobsTable</a:t>
            </a:r>
            <a:r>
              <a:rPr lang="en" sz="1300"/>
              <a:t>, </a:t>
            </a:r>
            <a:r>
              <a:rPr lang="en" sz="1300"/>
              <a:t>and </a:t>
            </a:r>
            <a:r>
              <a:rPr lang="en" sz="1300"/>
              <a:t>publishes a notification to </a:t>
            </a:r>
            <a:r>
              <a:rPr b="1" lang="en" sz="1300"/>
              <a:t>SNS</a:t>
            </a:r>
            <a:r>
              <a:rPr lang="en" sz="1300"/>
              <a:t>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 second Lambda function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analyticsLogger</a:t>
            </a:r>
            <a:r>
              <a:rPr lang="en" sz="1300"/>
              <a:t>, triggered by </a:t>
            </a:r>
            <a:r>
              <a:rPr b="1" lang="en" sz="1300"/>
              <a:t>SNS</a:t>
            </a:r>
            <a:r>
              <a:rPr lang="en" sz="1300"/>
              <a:t>, writes analytics data to another </a:t>
            </a:r>
            <a:r>
              <a:rPr b="1" lang="en" sz="1300"/>
              <a:t>S3</a:t>
            </a:r>
            <a:r>
              <a:rPr lang="en" sz="1300"/>
              <a:t> bucket.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All  logs are logged by </a:t>
            </a:r>
            <a:r>
              <a:rPr b="1" lang="en" sz="1300"/>
              <a:t>CloudWatcher</a:t>
            </a:r>
            <a:r>
              <a:rPr lang="en" sz="1300"/>
              <a:t>.</a:t>
            </a:r>
            <a:endParaRPr sz="1300"/>
          </a:p>
        </p:txBody>
      </p:sp>
      <p:sp>
        <p:nvSpPr>
          <p:cNvPr id="1099" name="Google Shape;1099;p111"/>
          <p:cNvSpPr txBox="1"/>
          <p:nvPr>
            <p:ph type="title"/>
          </p:nvPr>
        </p:nvSpPr>
        <p:spPr>
          <a:xfrm>
            <a:off x="452575" y="453925"/>
            <a:ext cx="4263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100" name="Google Shape;1100;p11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1" name="Google Shape;1101;p111" title="ac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299" y="1093525"/>
            <a:ext cx="3755400" cy="3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 txBox="1"/>
          <p:nvPr>
            <p:ph idx="1" type="body"/>
          </p:nvPr>
        </p:nvSpPr>
        <p:spPr>
          <a:xfrm>
            <a:off x="452575" y="1122650"/>
            <a:ext cx="41193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Challenge</a:t>
            </a:r>
            <a:r>
              <a:rPr lang="en" sz="1300"/>
              <a:t>: Students </a:t>
            </a:r>
            <a:r>
              <a:rPr b="1" lang="en" sz="1300"/>
              <a:t>lose all progress</a:t>
            </a:r>
            <a:r>
              <a:rPr lang="en" sz="1300"/>
              <a:t> if their lab session ended.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Solution</a:t>
            </a:r>
            <a:r>
              <a:rPr lang="en" sz="1300"/>
              <a:t>: The student workspace </a:t>
            </a:r>
            <a:r>
              <a:rPr b="1" lang="en" sz="1300"/>
              <a:t>root</a:t>
            </a:r>
            <a:r>
              <a:rPr lang="en" sz="1300"/>
              <a:t> is now </a:t>
            </a:r>
            <a:r>
              <a:rPr b="1" lang="en" sz="1300"/>
              <a:t>mounted</a:t>
            </a:r>
            <a:r>
              <a:rPr lang="en" sz="1300"/>
              <a:t> to a persistent</a:t>
            </a:r>
            <a:r>
              <a:rPr b="1" lang="en" sz="1300"/>
              <a:t> </a:t>
            </a:r>
            <a:r>
              <a:rPr lang="en" sz="1300"/>
              <a:t>Docker</a:t>
            </a:r>
            <a:r>
              <a:rPr b="1" lang="en" sz="1300"/>
              <a:t> volume</a:t>
            </a:r>
            <a:r>
              <a:rPr lang="en" sz="1300"/>
              <a:t>, ensuring all files and configurations are saved between sessions.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Challenge</a:t>
            </a:r>
            <a:r>
              <a:rPr lang="en" sz="1300"/>
              <a:t>: Running </a:t>
            </a:r>
            <a:r>
              <a:rPr b="1" lang="en" sz="1300">
                <a:solidFill>
                  <a:srgbClr val="00FF00"/>
                </a:solidFill>
              </a:rPr>
              <a:t>Docker-in-Docker</a:t>
            </a:r>
            <a:r>
              <a:rPr b="1" lang="en" sz="1300"/>
              <a:t> </a:t>
            </a:r>
            <a:r>
              <a:rPr lang="en" sz="1300"/>
              <a:t>for Serverless framework Plugins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Solution</a:t>
            </a:r>
            <a:r>
              <a:rPr lang="en" sz="1300"/>
              <a:t>: The lab container is configured to run with the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--privileged</a:t>
            </a:r>
            <a:r>
              <a:rPr lang="en" sz="1300"/>
              <a:t> flag.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Challenge</a:t>
            </a:r>
            <a:r>
              <a:rPr lang="en" sz="1300"/>
              <a:t>: </a:t>
            </a:r>
            <a:r>
              <a:rPr b="1" lang="en" sz="1300"/>
              <a:t>Dependency</a:t>
            </a:r>
            <a:r>
              <a:rPr lang="en" sz="1300"/>
              <a:t> and </a:t>
            </a:r>
            <a:r>
              <a:rPr b="1" lang="en" sz="1300"/>
              <a:t>Version</a:t>
            </a:r>
            <a:r>
              <a:rPr lang="en" sz="1300"/>
              <a:t> </a:t>
            </a:r>
            <a:r>
              <a:rPr b="1" lang="en" sz="1300"/>
              <a:t>Conflicts</a:t>
            </a:r>
            <a:r>
              <a:rPr lang="en" sz="1300"/>
              <a:t>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Solution</a:t>
            </a:r>
            <a:r>
              <a:rPr lang="en" sz="1300"/>
              <a:t>: The lab uses a </a:t>
            </a:r>
            <a:r>
              <a:rPr b="1" lang="en" sz="1300"/>
              <a:t>unified base image </a:t>
            </a:r>
            <a:r>
              <a:rPr lang="en" sz="1300"/>
              <a:t>with all required tools (Node.js, Python, AWS CLI) pre-installed.</a:t>
            </a:r>
            <a:endParaRPr sz="1300"/>
          </a:p>
        </p:txBody>
      </p:sp>
      <p:sp>
        <p:nvSpPr>
          <p:cNvPr id="1107" name="Google Shape;1107;p112"/>
          <p:cNvSpPr txBox="1"/>
          <p:nvPr>
            <p:ph type="title"/>
          </p:nvPr>
        </p:nvSpPr>
        <p:spPr>
          <a:xfrm>
            <a:off x="452575" y="372275"/>
            <a:ext cx="83718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Challenges</a:t>
            </a:r>
            <a:endParaRPr/>
          </a:p>
        </p:txBody>
      </p:sp>
      <p:sp>
        <p:nvSpPr>
          <p:cNvPr id="1108" name="Google Shape;1108;p1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9" name="Google Shape;1109;p112" title="15-Privileged 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100" y="1197425"/>
            <a:ext cx="423862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3"/>
          <p:cNvSpPr txBox="1"/>
          <p:nvPr>
            <p:ph type="title"/>
          </p:nvPr>
        </p:nvSpPr>
        <p:spPr>
          <a:xfrm>
            <a:off x="452575" y="372282"/>
            <a:ext cx="4263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Autograder</a:t>
            </a:r>
            <a:endParaRPr/>
          </a:p>
        </p:txBody>
      </p:sp>
      <p:sp>
        <p:nvSpPr>
          <p:cNvPr id="1115" name="Google Shape;1115;p11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6" name="Google Shape;1116;p113" title="act4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75" y="1046200"/>
            <a:ext cx="7810724" cy="38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4"/>
          <p:cNvSpPr txBox="1"/>
          <p:nvPr>
            <p:ph type="title"/>
          </p:nvPr>
        </p:nvSpPr>
        <p:spPr>
          <a:xfrm>
            <a:off x="450850" y="453925"/>
            <a:ext cx="61275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1122" name="Google Shape;1122;p114"/>
          <p:cNvSpPr/>
          <p:nvPr/>
        </p:nvSpPr>
        <p:spPr>
          <a:xfrm>
            <a:off x="6986834" y="1364110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Serverless 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2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23" name="Google Shape;1123;p114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114"/>
          <p:cNvSpPr/>
          <p:nvPr/>
        </p:nvSpPr>
        <p:spPr>
          <a:xfrm>
            <a:off x="420884" y="1364123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About </a:t>
            </a: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25" name="Google Shape;1125;p114"/>
          <p:cNvSpPr/>
          <p:nvPr/>
        </p:nvSpPr>
        <p:spPr>
          <a:xfrm>
            <a:off x="2609522" y="1364123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6" name="Google Shape;1126;p114"/>
          <p:cNvSpPr/>
          <p:nvPr/>
        </p:nvSpPr>
        <p:spPr>
          <a:xfrm>
            <a:off x="4798184" y="1364110"/>
            <a:ext cx="1503600" cy="15036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About</a:t>
            </a: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Serverless</a:t>
            </a: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Framework</a:t>
            </a: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27" name="Google Shape;1127;p114" title="docker-mark-bl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01" y="2268910"/>
            <a:ext cx="572749" cy="4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14" title="Serverless framework.png"/>
          <p:cNvPicPr preferRelativeResize="0"/>
          <p:nvPr/>
        </p:nvPicPr>
        <p:blipFill rotWithShape="1">
          <a:blip r:embed="rId4">
            <a:alphaModFix/>
          </a:blip>
          <a:srcRect b="81084" l="0" r="87037" t="0"/>
          <a:stretch/>
        </p:blipFill>
        <p:spPr>
          <a:xfrm>
            <a:off x="5376487" y="2318616"/>
            <a:ext cx="346975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4"/>
          <p:cNvSpPr/>
          <p:nvPr/>
        </p:nvSpPr>
        <p:spPr>
          <a:xfrm>
            <a:off x="20062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0" name="Google Shape;1130;p114"/>
          <p:cNvSpPr/>
          <p:nvPr/>
        </p:nvSpPr>
        <p:spPr>
          <a:xfrm>
            <a:off x="419240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1" name="Google Shape;1131;p114"/>
          <p:cNvSpPr/>
          <p:nvPr/>
        </p:nvSpPr>
        <p:spPr>
          <a:xfrm>
            <a:off x="63810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2" name="Google Shape;1132;p114"/>
          <p:cNvSpPr/>
          <p:nvPr/>
        </p:nvSpPr>
        <p:spPr>
          <a:xfrm>
            <a:off x="1546725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3" name="Google Shape;1133;p114"/>
          <p:cNvSpPr/>
          <p:nvPr/>
        </p:nvSpPr>
        <p:spPr>
          <a:xfrm>
            <a:off x="2665225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4" name="Google Shape;1134;p114"/>
          <p:cNvSpPr/>
          <p:nvPr/>
        </p:nvSpPr>
        <p:spPr>
          <a:xfrm>
            <a:off x="4341650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5" name="Google Shape;1135;p114"/>
          <p:cNvSpPr/>
          <p:nvPr/>
        </p:nvSpPr>
        <p:spPr>
          <a:xfrm>
            <a:off x="6469493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6" name="Google Shape;1136;p114"/>
          <p:cNvSpPr/>
          <p:nvPr/>
        </p:nvSpPr>
        <p:spPr>
          <a:xfrm>
            <a:off x="7966529" y="3569722"/>
            <a:ext cx="817200" cy="8127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7" name="Google Shape;1137;p114"/>
          <p:cNvSpPr/>
          <p:nvPr/>
        </p:nvSpPr>
        <p:spPr>
          <a:xfrm>
            <a:off x="36557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8" name="Google Shape;1138;p114"/>
          <p:cNvSpPr/>
          <p:nvPr/>
        </p:nvSpPr>
        <p:spPr>
          <a:xfrm>
            <a:off x="386764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9" name="Google Shape;1139;p114"/>
          <p:cNvSpPr/>
          <p:nvPr/>
        </p:nvSpPr>
        <p:spPr>
          <a:xfrm>
            <a:off x="40794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0" name="Google Shape;1140;p114"/>
          <p:cNvSpPr/>
          <p:nvPr/>
        </p:nvSpPr>
        <p:spPr>
          <a:xfrm>
            <a:off x="73703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1" name="Google Shape;1141;p114"/>
          <p:cNvSpPr/>
          <p:nvPr/>
        </p:nvSpPr>
        <p:spPr>
          <a:xfrm>
            <a:off x="758222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2" name="Google Shape;1142;p114"/>
          <p:cNvSpPr/>
          <p:nvPr/>
        </p:nvSpPr>
        <p:spPr>
          <a:xfrm>
            <a:off x="77940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43" name="Google Shape;1143;p114"/>
          <p:cNvCxnSpPr>
            <a:stCxn id="1125" idx="3"/>
            <a:endCxn id="1132" idx="0"/>
          </p:cNvCxnSpPr>
          <p:nvPr/>
        </p:nvCxnSpPr>
        <p:spPr>
          <a:xfrm flipH="1">
            <a:off x="1955219" y="2647526"/>
            <a:ext cx="8745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4" name="Google Shape;1144;p114"/>
          <p:cNvCxnSpPr>
            <a:stCxn id="1125" idx="4"/>
            <a:endCxn id="1133" idx="0"/>
          </p:cNvCxnSpPr>
          <p:nvPr/>
        </p:nvCxnSpPr>
        <p:spPr>
          <a:xfrm flipH="1">
            <a:off x="3073922" y="2867723"/>
            <a:ext cx="287400" cy="702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5" name="Google Shape;1145;p114"/>
          <p:cNvCxnSpPr>
            <a:endCxn id="1134" idx="0"/>
          </p:cNvCxnSpPr>
          <p:nvPr/>
        </p:nvCxnSpPr>
        <p:spPr>
          <a:xfrm>
            <a:off x="3892850" y="2647522"/>
            <a:ext cx="8574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114"/>
          <p:cNvCxnSpPr>
            <a:stCxn id="1122" idx="3"/>
            <a:endCxn id="1135" idx="0"/>
          </p:cNvCxnSpPr>
          <p:nvPr/>
        </p:nvCxnSpPr>
        <p:spPr>
          <a:xfrm flipH="1">
            <a:off x="6878231" y="2647513"/>
            <a:ext cx="3288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114"/>
          <p:cNvCxnSpPr>
            <a:stCxn id="1122" idx="5"/>
            <a:endCxn id="1136" idx="7"/>
          </p:cNvCxnSpPr>
          <p:nvPr/>
        </p:nvCxnSpPr>
        <p:spPr>
          <a:xfrm>
            <a:off x="8270237" y="2647513"/>
            <a:ext cx="393900" cy="104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8" name="Google Shape;1148;p114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033" y="2268892"/>
            <a:ext cx="526500" cy="52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14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383" y="2268888"/>
            <a:ext cx="526500" cy="5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115" title="1_GDju6kKWsRHHH9KoM7pKfQ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14" r="3305" t="0"/>
          <a:stretch/>
        </p:blipFill>
        <p:spPr>
          <a:xfrm>
            <a:off x="6445900" y="626975"/>
            <a:ext cx="2065500" cy="2070000"/>
          </a:xfrm>
          <a:prstGeom prst="roundRect">
            <a:avLst>
              <a:gd fmla="val 16667" name="adj"/>
            </a:avLst>
          </a:prstGeom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5" name="Google Shape;1155;p115" title="docker-mark-white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550" y="626975"/>
            <a:ext cx="2621700" cy="2070000"/>
          </a:xfrm>
          <a:prstGeom prst="roundRect">
            <a:avLst>
              <a:gd fmla="val 16667" name="adj"/>
            </a:avLst>
          </a:prstGeom>
        </p:spPr>
      </p:pic>
      <p:sp>
        <p:nvSpPr>
          <p:cNvPr id="1156" name="Google Shape;1156;p115"/>
          <p:cNvSpPr txBox="1"/>
          <p:nvPr>
            <p:ph type="title"/>
          </p:nvPr>
        </p:nvSpPr>
        <p:spPr>
          <a:xfrm>
            <a:off x="450850" y="596800"/>
            <a:ext cx="31767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FF00"/>
                </a:solidFill>
              </a:rPr>
              <a:t>Demo</a:t>
            </a:r>
            <a:endParaRPr sz="5000">
              <a:solidFill>
                <a:srgbClr val="00FF00"/>
              </a:solidFill>
            </a:endParaRPr>
          </a:p>
        </p:txBody>
      </p:sp>
      <p:sp>
        <p:nvSpPr>
          <p:cNvPr id="1157" name="Google Shape;1157;p1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8" name="Google Shape;1158;p115" title="0_lmBF2_ciaQ2p77OI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75" y="3809000"/>
            <a:ext cx="869300" cy="8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15" title="logo19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9925" y="4071950"/>
            <a:ext cx="637700" cy="6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15" title="158550631108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2425" y="4022750"/>
            <a:ext cx="1400151" cy="7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15" title="efda5d75-cf3a-4e63-8efa-3cb356d740b9-removebg-previe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8913" y="3221953"/>
            <a:ext cx="823075" cy="72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15" title="0_ehnyaUrSFIBF8SUp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775" y="3221950"/>
            <a:ext cx="1215250" cy="8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15" title="S3-removebg-preview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9523" y="4148774"/>
            <a:ext cx="869300" cy="6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15" title="1_cZetZPRM8P3BjFAgpyf5XQ-removebg-preview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07822" y="3041119"/>
            <a:ext cx="1747832" cy="9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15" title="1_TaQJ8wLy48VUJVvRDWIPKg.gif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46699" y="4022750"/>
            <a:ext cx="778375" cy="7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15" title="66846eb17e5f62b61824c997_IAM_Roles_for_Service_Accounts-removebg-preview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9334" y="3948775"/>
            <a:ext cx="1291642" cy="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15" title="68747470733a2f2f77372e706e6777696e672e636f6d2f706e67732f3734372f3739382f706e672d7472616e73706172656e742d6d7973716c2d6c6f676f2d6d7973716c2d64617461626173652d7765622d646576656c6f706d656e742d636f6d70757465722d736f6674776172652d646f6c7068696e2d6d6172696e6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00979" y="3919575"/>
            <a:ext cx="736075" cy="7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15" title="images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03875" y="2532300"/>
            <a:ext cx="490000" cy="65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15" title="images (1)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00" y="3084825"/>
            <a:ext cx="552375" cy="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15" title="images (2)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98200" y="3041113"/>
            <a:ext cx="869300" cy="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15" title="images (3)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85554" y="3879716"/>
            <a:ext cx="637700" cy="6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15" title="PHP-logo.svg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653900" y="3221952"/>
            <a:ext cx="1023770" cy="5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15" title="ract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288850" y="3353870"/>
            <a:ext cx="823075" cy="46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15" title="png-transparent-code-development-logo-nodejs-logos-icon-thumbnail-removebg-preview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101488" y="2332305"/>
            <a:ext cx="869300" cy="8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15" title="spring-boot-logo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50973" y="2716239"/>
            <a:ext cx="1177865" cy="6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15" title="New_Logo_Alpine_Linux.svg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741700" y="3243212"/>
            <a:ext cx="869300" cy="95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15" title="https___dev-to-uploads.s3.amazonaws.com_i_wzg344wc4ww1m3spwmjf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52400" y="2197379"/>
            <a:ext cx="869302" cy="489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16" title="sunset-kerala-aleppay-boat-418cc55fd933ce2b622171bc5e269cdb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938" l="0" r="0" t="24158"/>
          <a:stretch/>
        </p:blipFill>
        <p:spPr>
          <a:xfrm>
            <a:off x="213750" y="258525"/>
            <a:ext cx="8701800" cy="2662200"/>
          </a:xfrm>
          <a:prstGeom prst="roundRect">
            <a:avLst>
              <a:gd fmla="val 16667" name="adj"/>
            </a:avLst>
          </a:prstGeom>
        </p:spPr>
      </p:pic>
      <p:sp>
        <p:nvSpPr>
          <p:cNvPr id="1183" name="Google Shape;1183;p116"/>
          <p:cNvSpPr txBox="1"/>
          <p:nvPr/>
        </p:nvSpPr>
        <p:spPr>
          <a:xfrm>
            <a:off x="450850" y="3248093"/>
            <a:ext cx="40266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THANK YOU</a:t>
            </a:r>
            <a:endParaRPr sz="4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450850" y="453925"/>
            <a:ext cx="61275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406" name="Google Shape;406;p48"/>
          <p:cNvSpPr/>
          <p:nvPr/>
        </p:nvSpPr>
        <p:spPr>
          <a:xfrm>
            <a:off x="6986834" y="1364110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Serverless 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2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7" name="Google Shape;407;p4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48"/>
          <p:cNvSpPr/>
          <p:nvPr/>
        </p:nvSpPr>
        <p:spPr>
          <a:xfrm>
            <a:off x="420884" y="1364123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bout </a:t>
            </a: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2609522" y="1364123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Labs</a:t>
            </a:r>
            <a:b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48"/>
          <p:cNvSpPr/>
          <p:nvPr/>
        </p:nvSpPr>
        <p:spPr>
          <a:xfrm>
            <a:off x="4798184" y="1364110"/>
            <a:ext cx="1503600" cy="15036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About</a:t>
            </a: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Serverless</a:t>
            </a: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Framework</a:t>
            </a: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1" name="Google Shape;411;p48" title="docker-mark-bl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01" y="2268910"/>
            <a:ext cx="572749" cy="4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 title="Serverless framework.png"/>
          <p:cNvPicPr preferRelativeResize="0"/>
          <p:nvPr/>
        </p:nvPicPr>
        <p:blipFill rotWithShape="1">
          <a:blip r:embed="rId4">
            <a:alphaModFix/>
          </a:blip>
          <a:srcRect b="81084" l="0" r="87037" t="0"/>
          <a:stretch/>
        </p:blipFill>
        <p:spPr>
          <a:xfrm>
            <a:off x="5376487" y="2318616"/>
            <a:ext cx="346975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/>
          <p:nvPr/>
        </p:nvSpPr>
        <p:spPr>
          <a:xfrm>
            <a:off x="20062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48"/>
          <p:cNvSpPr/>
          <p:nvPr/>
        </p:nvSpPr>
        <p:spPr>
          <a:xfrm>
            <a:off x="419240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48"/>
          <p:cNvSpPr/>
          <p:nvPr/>
        </p:nvSpPr>
        <p:spPr>
          <a:xfrm>
            <a:off x="6381050" y="1962911"/>
            <a:ext cx="5265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48"/>
          <p:cNvSpPr/>
          <p:nvPr/>
        </p:nvSpPr>
        <p:spPr>
          <a:xfrm>
            <a:off x="1546725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48"/>
          <p:cNvSpPr/>
          <p:nvPr/>
        </p:nvSpPr>
        <p:spPr>
          <a:xfrm>
            <a:off x="2665225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48"/>
          <p:cNvSpPr/>
          <p:nvPr/>
        </p:nvSpPr>
        <p:spPr>
          <a:xfrm>
            <a:off x="4341650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6469493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7966529" y="3569722"/>
            <a:ext cx="817200" cy="812700"/>
          </a:xfrm>
          <a:prstGeom prst="flowChartConnector">
            <a:avLst/>
          </a:prstGeom>
          <a:solidFill>
            <a:srgbClr val="CCCCC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Activity </a:t>
            </a:r>
            <a:endParaRPr sz="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48"/>
          <p:cNvSpPr/>
          <p:nvPr/>
        </p:nvSpPr>
        <p:spPr>
          <a:xfrm>
            <a:off x="36557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386764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48"/>
          <p:cNvSpPr/>
          <p:nvPr/>
        </p:nvSpPr>
        <p:spPr>
          <a:xfrm>
            <a:off x="4079498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73703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48"/>
          <p:cNvSpPr/>
          <p:nvPr/>
        </p:nvSpPr>
        <p:spPr>
          <a:xfrm>
            <a:off x="758222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48"/>
          <p:cNvSpPr/>
          <p:nvPr/>
        </p:nvSpPr>
        <p:spPr>
          <a:xfrm>
            <a:off x="7794073" y="4290321"/>
            <a:ext cx="88800" cy="92100"/>
          </a:xfrm>
          <a:prstGeom prst="flowChartConnector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27" name="Google Shape;427;p48"/>
          <p:cNvCxnSpPr>
            <a:stCxn id="409" idx="3"/>
            <a:endCxn id="416" idx="0"/>
          </p:cNvCxnSpPr>
          <p:nvPr/>
        </p:nvCxnSpPr>
        <p:spPr>
          <a:xfrm flipH="1">
            <a:off x="1955219" y="2647526"/>
            <a:ext cx="8745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48"/>
          <p:cNvCxnSpPr>
            <a:stCxn id="409" idx="4"/>
            <a:endCxn id="417" idx="0"/>
          </p:cNvCxnSpPr>
          <p:nvPr/>
        </p:nvCxnSpPr>
        <p:spPr>
          <a:xfrm flipH="1">
            <a:off x="3073922" y="2867723"/>
            <a:ext cx="287400" cy="702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8"/>
          <p:cNvCxnSpPr>
            <a:endCxn id="418" idx="0"/>
          </p:cNvCxnSpPr>
          <p:nvPr/>
        </p:nvCxnSpPr>
        <p:spPr>
          <a:xfrm>
            <a:off x="3892850" y="2647522"/>
            <a:ext cx="8574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48"/>
          <p:cNvCxnSpPr>
            <a:stCxn id="406" idx="3"/>
            <a:endCxn id="419" idx="0"/>
          </p:cNvCxnSpPr>
          <p:nvPr/>
        </p:nvCxnSpPr>
        <p:spPr>
          <a:xfrm flipH="1">
            <a:off x="6878231" y="2647513"/>
            <a:ext cx="328800" cy="92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48"/>
          <p:cNvCxnSpPr>
            <a:stCxn id="406" idx="5"/>
            <a:endCxn id="420" idx="7"/>
          </p:cNvCxnSpPr>
          <p:nvPr/>
        </p:nvCxnSpPr>
        <p:spPr>
          <a:xfrm>
            <a:off x="8270237" y="2647513"/>
            <a:ext cx="393900" cy="104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2" name="Google Shape;432;p48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033" y="2268892"/>
            <a:ext cx="526500" cy="52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8" title="fetchpik.com-iconscout-zV4enB6d7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383" y="2268888"/>
            <a:ext cx="526500" cy="5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49"/>
          <p:cNvSpPr txBox="1"/>
          <p:nvPr>
            <p:ph type="title"/>
          </p:nvPr>
        </p:nvSpPr>
        <p:spPr>
          <a:xfrm>
            <a:off x="414050" y="1746600"/>
            <a:ext cx="43248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About Docker</a:t>
            </a:r>
            <a:endParaRPr sz="5000"/>
          </a:p>
        </p:txBody>
      </p:sp>
      <p:pic>
        <p:nvPicPr>
          <p:cNvPr id="440" name="Google Shape;440;p49" title="1_TaQJ8wLy48VUJVvRDWIPKg.gif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54300"/>
            <a:ext cx="4435200" cy="44349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